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handoutMasterIdLst>
    <p:handoutMasterId r:id="rId14"/>
  </p:handoutMasterIdLst>
  <p:sldIdLst>
    <p:sldId id="256" r:id="rId2"/>
    <p:sldId id="257" r:id="rId3"/>
    <p:sldId id="258" r:id="rId4"/>
    <p:sldId id="261" r:id="rId5"/>
    <p:sldId id="262" r:id="rId6"/>
    <p:sldId id="263" r:id="rId7"/>
    <p:sldId id="264" r:id="rId8"/>
    <p:sldId id="265" r:id="rId9"/>
    <p:sldId id="269"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86718"/>
    <a:srgbClr val="BE5742"/>
    <a:srgbClr val="CC00CC"/>
    <a:srgbClr val="2FA9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p:cViewPr varScale="1">
        <p:scale>
          <a:sx n="52" d="100"/>
          <a:sy n="52" d="100"/>
        </p:scale>
        <p:origin x="-1157" y="-9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5" d="100"/>
          <a:sy n="55" d="100"/>
        </p:scale>
        <p:origin x="-284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B8231-E3E7-49EE-BE72-899F4CF46C3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1E037EA-BFAE-441D-940E-94DDB87BE8A8}">
      <dgm:prSet phldrT="[Text]" custT="1"/>
      <dgm:spPr>
        <a:solidFill>
          <a:schemeClr val="accent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sz="5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Definiție</a:t>
          </a:r>
          <a:endParaRPr lang="en-US" sz="5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E3CE1908-7755-412C-B241-4523EA6D386F}" type="parTrans" cxnId="{A15F9DCB-BB30-48F1-A504-B889F19E59CD}">
      <dgm:prSet/>
      <dgm:spPr/>
      <dgm:t>
        <a:bodyPr/>
        <a:lstStyle/>
        <a:p>
          <a:endParaRPr lang="en-US"/>
        </a:p>
      </dgm:t>
    </dgm:pt>
    <dgm:pt modelId="{45F0718F-BF70-4CC8-8291-1731E8B73656}" type="sibTrans" cxnId="{A15F9DCB-BB30-48F1-A504-B889F19E59CD}">
      <dgm:prSet/>
      <dgm:spPr/>
      <dgm:t>
        <a:bodyPr/>
        <a:lstStyle/>
        <a:p>
          <a:endParaRPr lang="en-US"/>
        </a:p>
      </dgm:t>
    </dgm:pt>
    <dgm:pt modelId="{5B358330-C97A-49DF-954F-E5B86526A339}">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ro-RO" dirty="0" smtClean="0">
              <a:latin typeface="Times New Roman" panose="02020603050405020304" pitchFamily="18" charset="0"/>
              <a:cs typeface="Times New Roman" panose="02020603050405020304" pitchFamily="18" charset="0"/>
            </a:rPr>
            <a:t>      </a:t>
          </a:r>
          <a:r>
            <a:rPr lang="ro-RO" i="0" dirty="0" smtClean="0">
              <a:latin typeface="Times New Roman" panose="02020603050405020304" pitchFamily="18" charset="0"/>
              <a:cs typeface="Times New Roman" panose="02020603050405020304" pitchFamily="18" charset="0"/>
            </a:rPr>
            <a:t>Neuroștiințele reprezintă grupul de științe responsabile cu studiul creierului și a bazelor biologice ale performanțelor umane și a comportamentului.</a:t>
          </a:r>
          <a:endParaRPr lang="en-US" i="0" dirty="0">
            <a:latin typeface="Times New Roman" panose="02020603050405020304" pitchFamily="18" charset="0"/>
            <a:cs typeface="Times New Roman" panose="02020603050405020304" pitchFamily="18" charset="0"/>
          </a:endParaRPr>
        </a:p>
      </dgm:t>
    </dgm:pt>
    <dgm:pt modelId="{AB43DBDF-B919-44DE-B147-4B1D738091A0}" type="parTrans" cxnId="{CA568FFF-501B-4A35-BE9C-FB32749B9E43}">
      <dgm:prSet/>
      <dgm:spPr/>
      <dgm:t>
        <a:bodyPr/>
        <a:lstStyle/>
        <a:p>
          <a:endParaRPr lang="en-US"/>
        </a:p>
      </dgm:t>
    </dgm:pt>
    <dgm:pt modelId="{EF04D821-B6FD-492A-A93F-DF2DEE0ED12F}" type="sibTrans" cxnId="{CA568FFF-501B-4A35-BE9C-FB32749B9E43}">
      <dgm:prSet/>
      <dgm:spPr/>
      <dgm:t>
        <a:bodyPr/>
        <a:lstStyle/>
        <a:p>
          <a:endParaRPr lang="en-US"/>
        </a:p>
      </dgm:t>
    </dgm:pt>
    <dgm:pt modelId="{E15955BD-82C5-42A2-B5E8-E565E71DEAB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ro-RO" sz="5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Obiectiv</a:t>
          </a:r>
          <a:endParaRPr lang="en-US" sz="5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E6BF60A-49D2-4769-AB44-7B17067BA4E5}" type="parTrans" cxnId="{C2CBC946-0DEC-4BB3-B71F-B4E978771ECA}">
      <dgm:prSet/>
      <dgm:spPr/>
      <dgm:t>
        <a:bodyPr/>
        <a:lstStyle/>
        <a:p>
          <a:endParaRPr lang="en-US"/>
        </a:p>
      </dgm:t>
    </dgm:pt>
    <dgm:pt modelId="{426D0A4E-407A-4D15-BA5C-0364E316A87D}" type="sibTrans" cxnId="{C2CBC946-0DEC-4BB3-B71F-B4E978771ECA}">
      <dgm:prSet/>
      <dgm:spPr/>
      <dgm:t>
        <a:bodyPr/>
        <a:lstStyle/>
        <a:p>
          <a:endParaRPr lang="en-US"/>
        </a:p>
      </dgm:t>
    </dgm:pt>
    <dgm:pt modelId="{34D637F9-4D40-47D3-AD51-2F65F7480FB9}">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ro-RO" i="1" dirty="0" smtClean="0">
              <a:latin typeface="Times New Roman" panose="02020603050405020304" pitchFamily="18" charset="0"/>
              <a:cs typeface="Times New Roman" panose="02020603050405020304" pitchFamily="18" charset="0"/>
            </a:rPr>
            <a:t>      </a:t>
          </a:r>
          <a:r>
            <a:rPr lang="ro-RO" i="0" dirty="0" smtClean="0">
              <a:latin typeface="Times New Roman" panose="02020603050405020304" pitchFamily="18" charset="0"/>
              <a:cs typeface="Times New Roman" panose="02020603050405020304" pitchFamily="18" charset="0"/>
            </a:rPr>
            <a:t>Obiectivul principal care este urmărit prin neuroștiințe este de a înțelege cum funcționează creierul, mintea, procesele cognitive, subconștientul.</a:t>
          </a:r>
          <a:endParaRPr lang="en-US" i="0" dirty="0">
            <a:latin typeface="Times New Roman" panose="02020603050405020304" pitchFamily="18" charset="0"/>
            <a:cs typeface="Times New Roman" panose="02020603050405020304" pitchFamily="18" charset="0"/>
          </a:endParaRPr>
        </a:p>
      </dgm:t>
    </dgm:pt>
    <dgm:pt modelId="{76711CD3-4F98-4829-8FF6-1001EBD158C8}" type="parTrans" cxnId="{7C261660-1395-41A7-8190-C85C75A38F1B}">
      <dgm:prSet/>
      <dgm:spPr/>
      <dgm:t>
        <a:bodyPr/>
        <a:lstStyle/>
        <a:p>
          <a:endParaRPr lang="en-US"/>
        </a:p>
      </dgm:t>
    </dgm:pt>
    <dgm:pt modelId="{376F1422-848A-431F-959C-A667F4314FC2}" type="sibTrans" cxnId="{7C261660-1395-41A7-8190-C85C75A38F1B}">
      <dgm:prSet/>
      <dgm:spPr/>
      <dgm:t>
        <a:bodyPr/>
        <a:lstStyle/>
        <a:p>
          <a:endParaRPr lang="en-US"/>
        </a:p>
      </dgm:t>
    </dgm:pt>
    <dgm:pt modelId="{F7E6F69C-69EB-423D-B5BC-9017DED6D782}" type="pres">
      <dgm:prSet presAssocID="{6B0B8231-E3E7-49EE-BE72-899F4CF46C37}" presName="Name0" presStyleCnt="0">
        <dgm:presLayoutVars>
          <dgm:dir/>
          <dgm:animLvl val="lvl"/>
          <dgm:resizeHandles/>
        </dgm:presLayoutVars>
      </dgm:prSet>
      <dgm:spPr/>
      <dgm:t>
        <a:bodyPr/>
        <a:lstStyle/>
        <a:p>
          <a:endParaRPr lang="en-US"/>
        </a:p>
      </dgm:t>
    </dgm:pt>
    <dgm:pt modelId="{2AF38DC7-A407-496D-A27B-06E904070DD5}" type="pres">
      <dgm:prSet presAssocID="{81E037EA-BFAE-441D-940E-94DDB87BE8A8}" presName="linNode" presStyleCnt="0"/>
      <dgm:spPr/>
    </dgm:pt>
    <dgm:pt modelId="{22C39978-BB0D-4481-A77D-2FC7864C817B}" type="pres">
      <dgm:prSet presAssocID="{81E037EA-BFAE-441D-940E-94DDB87BE8A8}" presName="parentShp" presStyleLbl="node1" presStyleIdx="0" presStyleCnt="2" custScaleX="80598" custScaleY="72314" custLinFactNeighborX="-310" custLinFactNeighborY="450">
        <dgm:presLayoutVars>
          <dgm:bulletEnabled val="1"/>
        </dgm:presLayoutVars>
      </dgm:prSet>
      <dgm:spPr/>
      <dgm:t>
        <a:bodyPr/>
        <a:lstStyle/>
        <a:p>
          <a:endParaRPr lang="en-US"/>
        </a:p>
      </dgm:t>
    </dgm:pt>
    <dgm:pt modelId="{001559CD-04D9-4108-AFD6-3B258BF2272F}" type="pres">
      <dgm:prSet presAssocID="{81E037EA-BFAE-441D-940E-94DDB87BE8A8}" presName="childShp" presStyleLbl="bgAccFollowNode1" presStyleIdx="0" presStyleCnt="2" custScaleX="112314">
        <dgm:presLayoutVars>
          <dgm:bulletEnabled val="1"/>
        </dgm:presLayoutVars>
      </dgm:prSet>
      <dgm:spPr/>
      <dgm:t>
        <a:bodyPr/>
        <a:lstStyle/>
        <a:p>
          <a:endParaRPr lang="en-US"/>
        </a:p>
      </dgm:t>
    </dgm:pt>
    <dgm:pt modelId="{421DA9BC-56D5-4636-8A00-3A2AB432721B}" type="pres">
      <dgm:prSet presAssocID="{45F0718F-BF70-4CC8-8291-1731E8B73656}" presName="spacing" presStyleCnt="0"/>
      <dgm:spPr/>
    </dgm:pt>
    <dgm:pt modelId="{25E60406-29F6-43AA-B0A8-081D998D1F1E}" type="pres">
      <dgm:prSet presAssocID="{E15955BD-82C5-42A2-B5E8-E565E71DEAB2}" presName="linNode" presStyleCnt="0"/>
      <dgm:spPr/>
    </dgm:pt>
    <dgm:pt modelId="{DAAE439B-2C46-4D74-9605-EA040A90F7F0}" type="pres">
      <dgm:prSet presAssocID="{E15955BD-82C5-42A2-B5E8-E565E71DEAB2}" presName="parentShp" presStyleLbl="node1" presStyleIdx="1" presStyleCnt="2" custScaleX="83755" custScaleY="76621" custLinFactNeighborX="-5415" custLinFactNeighborY="450">
        <dgm:presLayoutVars>
          <dgm:bulletEnabled val="1"/>
        </dgm:presLayoutVars>
      </dgm:prSet>
      <dgm:spPr/>
      <dgm:t>
        <a:bodyPr/>
        <a:lstStyle/>
        <a:p>
          <a:endParaRPr lang="en-US"/>
        </a:p>
      </dgm:t>
    </dgm:pt>
    <dgm:pt modelId="{C25D126E-2894-40D5-918A-33D089406C0D}" type="pres">
      <dgm:prSet presAssocID="{E15955BD-82C5-42A2-B5E8-E565E71DEAB2}" presName="childShp" presStyleLbl="bgAccFollowNode1" presStyleIdx="1" presStyleCnt="2" custScaleX="111264">
        <dgm:presLayoutVars>
          <dgm:bulletEnabled val="1"/>
        </dgm:presLayoutVars>
      </dgm:prSet>
      <dgm:spPr/>
      <dgm:t>
        <a:bodyPr/>
        <a:lstStyle/>
        <a:p>
          <a:endParaRPr lang="en-US"/>
        </a:p>
      </dgm:t>
    </dgm:pt>
  </dgm:ptLst>
  <dgm:cxnLst>
    <dgm:cxn modelId="{C2CBC946-0DEC-4BB3-B71F-B4E978771ECA}" srcId="{6B0B8231-E3E7-49EE-BE72-899F4CF46C37}" destId="{E15955BD-82C5-42A2-B5E8-E565E71DEAB2}" srcOrd="1" destOrd="0" parTransId="{7E6BF60A-49D2-4769-AB44-7B17067BA4E5}" sibTransId="{426D0A4E-407A-4D15-BA5C-0364E316A87D}"/>
    <dgm:cxn modelId="{A15F9DCB-BB30-48F1-A504-B889F19E59CD}" srcId="{6B0B8231-E3E7-49EE-BE72-899F4CF46C37}" destId="{81E037EA-BFAE-441D-940E-94DDB87BE8A8}" srcOrd="0" destOrd="0" parTransId="{E3CE1908-7755-412C-B241-4523EA6D386F}" sibTransId="{45F0718F-BF70-4CC8-8291-1731E8B73656}"/>
    <dgm:cxn modelId="{795B7F8E-9C96-4872-B9EB-00FCA0DCD8F8}" type="presOf" srcId="{5B358330-C97A-49DF-954F-E5B86526A339}" destId="{001559CD-04D9-4108-AFD6-3B258BF2272F}" srcOrd="0" destOrd="0" presId="urn:microsoft.com/office/officeart/2005/8/layout/vList6"/>
    <dgm:cxn modelId="{0278737E-305B-4C0E-886C-DC819B0E97DB}" type="presOf" srcId="{6B0B8231-E3E7-49EE-BE72-899F4CF46C37}" destId="{F7E6F69C-69EB-423D-B5BC-9017DED6D782}" srcOrd="0" destOrd="0" presId="urn:microsoft.com/office/officeart/2005/8/layout/vList6"/>
    <dgm:cxn modelId="{DDEE6732-1019-44B2-8A2D-0521A518CBA9}" type="presOf" srcId="{E15955BD-82C5-42A2-B5E8-E565E71DEAB2}" destId="{DAAE439B-2C46-4D74-9605-EA040A90F7F0}" srcOrd="0" destOrd="0" presId="urn:microsoft.com/office/officeart/2005/8/layout/vList6"/>
    <dgm:cxn modelId="{2A7724D2-C136-4901-98FA-30F9BF8485E6}" type="presOf" srcId="{81E037EA-BFAE-441D-940E-94DDB87BE8A8}" destId="{22C39978-BB0D-4481-A77D-2FC7864C817B}" srcOrd="0" destOrd="0" presId="urn:microsoft.com/office/officeart/2005/8/layout/vList6"/>
    <dgm:cxn modelId="{7C261660-1395-41A7-8190-C85C75A38F1B}" srcId="{E15955BD-82C5-42A2-B5E8-E565E71DEAB2}" destId="{34D637F9-4D40-47D3-AD51-2F65F7480FB9}" srcOrd="0" destOrd="0" parTransId="{76711CD3-4F98-4829-8FF6-1001EBD158C8}" sibTransId="{376F1422-848A-431F-959C-A667F4314FC2}"/>
    <dgm:cxn modelId="{CA568FFF-501B-4A35-BE9C-FB32749B9E43}" srcId="{81E037EA-BFAE-441D-940E-94DDB87BE8A8}" destId="{5B358330-C97A-49DF-954F-E5B86526A339}" srcOrd="0" destOrd="0" parTransId="{AB43DBDF-B919-44DE-B147-4B1D738091A0}" sibTransId="{EF04D821-B6FD-492A-A93F-DF2DEE0ED12F}"/>
    <dgm:cxn modelId="{C83CA3DC-25B5-4257-B537-F13C48954408}" type="presOf" srcId="{34D637F9-4D40-47D3-AD51-2F65F7480FB9}" destId="{C25D126E-2894-40D5-918A-33D089406C0D}" srcOrd="0" destOrd="0" presId="urn:microsoft.com/office/officeart/2005/8/layout/vList6"/>
    <dgm:cxn modelId="{325FEFE3-97E9-4712-AB53-09BE6EEC247D}" type="presParOf" srcId="{F7E6F69C-69EB-423D-B5BC-9017DED6D782}" destId="{2AF38DC7-A407-496D-A27B-06E904070DD5}" srcOrd="0" destOrd="0" presId="urn:microsoft.com/office/officeart/2005/8/layout/vList6"/>
    <dgm:cxn modelId="{99206B59-50D2-4803-968E-9BFE6F66C2DA}" type="presParOf" srcId="{2AF38DC7-A407-496D-A27B-06E904070DD5}" destId="{22C39978-BB0D-4481-A77D-2FC7864C817B}" srcOrd="0" destOrd="0" presId="urn:microsoft.com/office/officeart/2005/8/layout/vList6"/>
    <dgm:cxn modelId="{8E01CBEA-F2D0-42BA-8A0C-717BE2B1240F}" type="presParOf" srcId="{2AF38DC7-A407-496D-A27B-06E904070DD5}" destId="{001559CD-04D9-4108-AFD6-3B258BF2272F}" srcOrd="1" destOrd="0" presId="urn:microsoft.com/office/officeart/2005/8/layout/vList6"/>
    <dgm:cxn modelId="{4CAF754A-6C4B-4C87-ABE7-39BAAA16409F}" type="presParOf" srcId="{F7E6F69C-69EB-423D-B5BC-9017DED6D782}" destId="{421DA9BC-56D5-4636-8A00-3A2AB432721B}" srcOrd="1" destOrd="0" presId="urn:microsoft.com/office/officeart/2005/8/layout/vList6"/>
    <dgm:cxn modelId="{35BFCEE9-DDCB-4CE1-978E-B0B371464BAA}" type="presParOf" srcId="{F7E6F69C-69EB-423D-B5BC-9017DED6D782}" destId="{25E60406-29F6-43AA-B0A8-081D998D1F1E}" srcOrd="2" destOrd="0" presId="urn:microsoft.com/office/officeart/2005/8/layout/vList6"/>
    <dgm:cxn modelId="{86395EC6-01FB-4A9A-8499-6495B1AF6095}" type="presParOf" srcId="{25E60406-29F6-43AA-B0A8-081D998D1F1E}" destId="{DAAE439B-2C46-4D74-9605-EA040A90F7F0}" srcOrd="0" destOrd="0" presId="urn:microsoft.com/office/officeart/2005/8/layout/vList6"/>
    <dgm:cxn modelId="{E9D69FDF-53F9-4DB5-9FCF-47A49E2E87FA}" type="presParOf" srcId="{25E60406-29F6-43AA-B0A8-081D998D1F1E}" destId="{C25D126E-2894-40D5-918A-33D089406C0D}"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DF8B4-EADB-4615-A2AF-252C8CE344F0}"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n-US"/>
        </a:p>
      </dgm:t>
    </dgm:pt>
    <dgm:pt modelId="{30EB0A0A-484C-4EAE-B8C3-CBA6D3E2CB6C}">
      <dgm:prSet phldrT="[Text]" custT="1"/>
      <dgm:spPr>
        <a:gradFill rotWithShape="0">
          <a:gsLst>
            <a:gs pos="26000">
              <a:schemeClr val="accent1">
                <a:lumMod val="20000"/>
                <a:lumOff val="80000"/>
              </a:schemeClr>
            </a:gs>
            <a:gs pos="83000">
              <a:schemeClr val="accent1">
                <a:lumMod val="60000"/>
                <a:lumOff val="40000"/>
              </a:schemeClr>
            </a:gs>
            <a:gs pos="100000">
              <a:srgbClr val="0F6FC6">
                <a:hueOff val="0"/>
                <a:satOff val="0"/>
                <a:lumOff val="0"/>
                <a:alphaOff val="0"/>
                <a:tint val="50000"/>
                <a:satMod val="150000"/>
              </a:srgb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l">
            <a:rot lat="0" lon="0" rev="600000"/>
          </a:lightRig>
        </a:scene3d>
        <a:sp3d prstMaterial="metal">
          <a:bevelT w="38100" h="57150" prst="angle"/>
        </a:sp3d>
      </dgm:spPr>
      <dgm:t>
        <a:bodyPr/>
        <a:lstStyle/>
        <a:p>
          <a:r>
            <a:rPr lang="ro-RO" sz="2600" dirty="0" smtClean="0">
              <a:solidFill>
                <a:sysClr val="window" lastClr="FFFFFF"/>
              </a:solidFill>
              <a:latin typeface="Constantia"/>
              <a:ea typeface="+mn-ea"/>
              <a:cs typeface="+mn-cs"/>
            </a:rPr>
            <a:t>   </a:t>
          </a:r>
          <a:r>
            <a:rPr lang="ro-RO" sz="2400" dirty="0" smtClean="0">
              <a:solidFill>
                <a:schemeClr val="tx1"/>
              </a:solidFill>
              <a:latin typeface="Constantia"/>
              <a:ea typeface="+mn-ea"/>
              <a:cs typeface="+mn-cs"/>
            </a:rPr>
            <a:t>s-au descoperit zonele creierului implicate în </a:t>
          </a:r>
          <a:r>
            <a:rPr lang="ro-RO" sz="2400" dirty="0" smtClean="0">
              <a:solidFill>
                <a:schemeClr val="tx1"/>
              </a:solidFill>
              <a:latin typeface="Times New Roman" pitchFamily="18" charset="0"/>
              <a:ea typeface="+mn-ea"/>
              <a:cs typeface="Times New Roman" pitchFamily="18" charset="0"/>
            </a:rPr>
            <a:t>limbaj</a:t>
          </a:r>
          <a:endParaRPr lang="en-US" sz="2400" dirty="0">
            <a:solidFill>
              <a:schemeClr val="tx1"/>
            </a:solidFill>
            <a:latin typeface="Times New Roman" pitchFamily="18" charset="0"/>
            <a:ea typeface="+mn-ea"/>
            <a:cs typeface="Times New Roman" pitchFamily="18" charset="0"/>
          </a:endParaRPr>
        </a:p>
      </dgm:t>
    </dgm:pt>
    <dgm:pt modelId="{805B8340-6426-4A29-B212-014903096D67}" type="parTrans" cxnId="{B0E201D4-7926-4DCF-955D-4C1DA809ABD1}">
      <dgm:prSet/>
      <dgm:spPr/>
      <dgm:t>
        <a:bodyPr/>
        <a:lstStyle/>
        <a:p>
          <a:endParaRPr lang="en-US"/>
        </a:p>
      </dgm:t>
    </dgm:pt>
    <dgm:pt modelId="{877BA53E-AE83-4498-8E10-A859CE73C2E2}" type="sibTrans" cxnId="{B0E201D4-7926-4DCF-955D-4C1DA809ABD1}">
      <dgm:prSet/>
      <dgm:spPr/>
      <dgm:t>
        <a:bodyPr/>
        <a:lstStyle/>
        <a:p>
          <a:endParaRPr lang="en-US"/>
        </a:p>
      </dgm:t>
    </dgm:pt>
    <dgm:pt modelId="{9BA90507-687E-40C6-AC19-81CA15C38841}">
      <dgm:prSet phldrT="[Text]" custT="1"/>
      <dgm:spPr>
        <a:gradFill rotWithShape="0">
          <a:gsLst>
            <a:gs pos="13000">
              <a:schemeClr val="accent1">
                <a:lumMod val="60000"/>
                <a:lumOff val="40000"/>
              </a:schemeClr>
            </a:gs>
            <a:gs pos="88000">
              <a:schemeClr val="accent1">
                <a:lumMod val="40000"/>
                <a:lumOff val="60000"/>
              </a:schemeClr>
            </a:gs>
            <a:gs pos="100000">
              <a:srgbClr val="0F6FC6">
                <a:hueOff val="0"/>
                <a:satOff val="0"/>
                <a:lumOff val="0"/>
                <a:alphaOff val="0"/>
                <a:tint val="50000"/>
                <a:satMod val="150000"/>
              </a:srgbClr>
            </a:gs>
          </a:gsLst>
          <a:path path="circle">
            <a:fillToRect l="50000" t="130000" r="50000" b="-30000"/>
          </a:path>
        </a:gradFill>
        <a:ln>
          <a:noFill/>
        </a:ln>
        <a:effectLst>
          <a:outerShdw blurRad="57150" dist="38100" dir="5400000" algn="ctr" rotWithShape="0">
            <a:srgbClr val="0F6FC6">
              <a:hueOff val="0"/>
              <a:satOff val="0"/>
              <a:lumOff val="0"/>
              <a:alphaOff val="0"/>
              <a:shade val="9000"/>
              <a:satMod val="105000"/>
              <a:alpha val="48000"/>
            </a:srgbClr>
          </a:outerShdw>
        </a:effectLst>
        <a:scene3d>
          <a:camera prst="orthographicFront"/>
          <a:lightRig rig="glow" dir="tl">
            <a:rot lat="0" lon="0" rev="900000"/>
          </a:lightRig>
        </a:scene3d>
        <a:sp3d prstMaterial="powder">
          <a:bevelT w="25400" h="38100"/>
        </a:sp3d>
      </dgm:spPr>
      <dgm:t>
        <a:bodyPr/>
        <a:lstStyle/>
        <a:p>
          <a:r>
            <a:rPr lang="ro-RO" sz="2600" dirty="0" smtClean="0">
              <a:solidFill>
                <a:sysClr val="window" lastClr="FFFFFF"/>
              </a:solidFill>
              <a:latin typeface="Constantia"/>
              <a:ea typeface="+mn-ea"/>
              <a:cs typeface="+mn-cs"/>
            </a:rPr>
            <a:t>   </a:t>
          </a:r>
          <a:r>
            <a:rPr lang="ro-RO" sz="2400" dirty="0" smtClean="0">
              <a:solidFill>
                <a:schemeClr val="tx1"/>
              </a:solidFill>
              <a:latin typeface="Constantia" pitchFamily="18" charset="0"/>
              <a:ea typeface="+mn-ea"/>
              <a:cs typeface="Times New Roman" pitchFamily="18" charset="0"/>
            </a:rPr>
            <a:t>s-a realizat prima hartă a ariilor cerebrale-ariile lui Brodmann</a:t>
          </a:r>
          <a:endParaRPr lang="en-US" sz="2400" dirty="0">
            <a:solidFill>
              <a:schemeClr val="tx1"/>
            </a:solidFill>
            <a:latin typeface="Constantia" pitchFamily="18" charset="0"/>
            <a:ea typeface="+mn-ea"/>
            <a:cs typeface="Times New Roman" pitchFamily="18" charset="0"/>
          </a:endParaRPr>
        </a:p>
      </dgm:t>
    </dgm:pt>
    <dgm:pt modelId="{055917B0-071E-4A7E-8510-B9B58352E005}" type="parTrans" cxnId="{C07A836F-8053-414B-A90E-08620A50393D}">
      <dgm:prSet/>
      <dgm:spPr/>
      <dgm:t>
        <a:bodyPr/>
        <a:lstStyle/>
        <a:p>
          <a:endParaRPr lang="en-US"/>
        </a:p>
      </dgm:t>
    </dgm:pt>
    <dgm:pt modelId="{8445C99F-1647-4FDB-8E3E-0B8370AF4E4E}" type="sibTrans" cxnId="{C07A836F-8053-414B-A90E-08620A50393D}">
      <dgm:prSet/>
      <dgm:spPr/>
      <dgm:t>
        <a:bodyPr/>
        <a:lstStyle/>
        <a:p>
          <a:endParaRPr lang="en-US"/>
        </a:p>
      </dgm:t>
    </dgm:pt>
    <dgm:pt modelId="{080A0CE4-54F1-4CAF-A6AC-6E88945E67EC}">
      <dgm:prSet phldrT="[Text]" custT="1"/>
      <dgm:spPr>
        <a:gradFill rotWithShape="0">
          <a:gsLst>
            <a:gs pos="53000">
              <a:schemeClr val="accent1">
                <a:lumMod val="20000"/>
                <a:lumOff val="80000"/>
              </a:schemeClr>
            </a:gs>
            <a:gs pos="85000">
              <a:schemeClr val="accent1">
                <a:lumMod val="60000"/>
                <a:lumOff val="40000"/>
              </a:schemeClr>
            </a:gs>
            <a:gs pos="100000">
              <a:srgbClr val="0F6FC6">
                <a:hueOff val="0"/>
                <a:satOff val="0"/>
                <a:lumOff val="0"/>
                <a:alphaOff val="0"/>
                <a:tint val="50000"/>
                <a:satMod val="150000"/>
              </a:srgbClr>
            </a:gs>
          </a:gsLst>
          <a:path path="circle">
            <a:fillToRect l="50000" t="130000" r="50000" b="-30000"/>
          </a:path>
        </a:gra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dgm:spPr>
      <dgm:t>
        <a:bodyPr/>
        <a:lstStyle/>
        <a:p>
          <a:r>
            <a:rPr lang="ro-RO" sz="2600" dirty="0" smtClean="0">
              <a:solidFill>
                <a:sysClr val="window" lastClr="FFFFFF"/>
              </a:solidFill>
              <a:latin typeface="Constantia"/>
              <a:ea typeface="+mn-ea"/>
              <a:cs typeface="+mn-cs"/>
            </a:rPr>
            <a:t>    </a:t>
          </a:r>
          <a:r>
            <a:rPr lang="ro-RO" sz="2400" dirty="0" smtClean="0">
              <a:solidFill>
                <a:schemeClr val="tx1"/>
              </a:solidFill>
              <a:latin typeface="Constantia" pitchFamily="18" charset="0"/>
              <a:ea typeface="+mn-ea"/>
              <a:cs typeface="Times New Roman" pitchFamily="18" charset="0"/>
            </a:rPr>
            <a:t>s-a descoperit neuronul</a:t>
          </a:r>
          <a:endParaRPr lang="en-US" sz="2400" dirty="0">
            <a:solidFill>
              <a:schemeClr val="tx1"/>
            </a:solidFill>
            <a:latin typeface="Constantia" pitchFamily="18" charset="0"/>
            <a:ea typeface="+mn-ea"/>
            <a:cs typeface="Times New Roman" pitchFamily="18" charset="0"/>
          </a:endParaRPr>
        </a:p>
      </dgm:t>
    </dgm:pt>
    <dgm:pt modelId="{816255A7-593D-468B-9225-C071C99751A9}" type="sibTrans" cxnId="{FEB6316C-06DD-49E0-9258-ACA0328BDB44}">
      <dgm:prSet/>
      <dgm:spPr>
        <a:xfrm>
          <a:off x="-2762842" y="-441923"/>
          <a:ext cx="3421773" cy="3421773"/>
        </a:xfrm>
        <a:prstGeom prst="blockArc">
          <a:avLst>
            <a:gd name="adj1" fmla="val 18900000"/>
            <a:gd name="adj2" fmla="val 2700000"/>
            <a:gd name="adj3" fmla="val 631"/>
          </a:avLst>
        </a:prstGeom>
        <a:noFill/>
        <a:ln w="25400" cap="flat" cmpd="sng" algn="ctr">
          <a:solidFill>
            <a:srgbClr val="0F6FC6">
              <a:shade val="60000"/>
              <a:hueOff val="0"/>
              <a:satOff val="0"/>
              <a:lumOff val="0"/>
              <a:alphaOff val="0"/>
            </a:srgbClr>
          </a:solidFill>
          <a:prstDash val="solid"/>
        </a:ln>
        <a:effectLst/>
      </dgm:spPr>
      <dgm:t>
        <a:bodyPr/>
        <a:lstStyle/>
        <a:p>
          <a:endParaRPr lang="en-US"/>
        </a:p>
      </dgm:t>
    </dgm:pt>
    <dgm:pt modelId="{08DC07B3-E8FA-4068-8F12-AE4DFD7D6A2A}" type="parTrans" cxnId="{FEB6316C-06DD-49E0-9258-ACA0328BDB44}">
      <dgm:prSet/>
      <dgm:spPr/>
      <dgm:t>
        <a:bodyPr/>
        <a:lstStyle/>
        <a:p>
          <a:endParaRPr lang="en-US"/>
        </a:p>
      </dgm:t>
    </dgm:pt>
    <dgm:pt modelId="{4CFE6ACD-50C4-491B-9039-49CDFCB145F5}" type="pres">
      <dgm:prSet presAssocID="{FB1DF8B4-EADB-4615-A2AF-252C8CE344F0}" presName="Name0" presStyleCnt="0">
        <dgm:presLayoutVars>
          <dgm:chMax val="7"/>
          <dgm:chPref val="7"/>
          <dgm:dir/>
        </dgm:presLayoutVars>
      </dgm:prSet>
      <dgm:spPr/>
      <dgm:t>
        <a:bodyPr/>
        <a:lstStyle/>
        <a:p>
          <a:endParaRPr lang="en-US"/>
        </a:p>
      </dgm:t>
    </dgm:pt>
    <dgm:pt modelId="{AEC51EC2-1A14-43D9-A018-528A906403A3}" type="pres">
      <dgm:prSet presAssocID="{FB1DF8B4-EADB-4615-A2AF-252C8CE344F0}" presName="Name1" presStyleCnt="0"/>
      <dgm:spPr/>
    </dgm:pt>
    <dgm:pt modelId="{31BE98BF-43FC-4E64-89A2-3D282746BE1C}" type="pres">
      <dgm:prSet presAssocID="{FB1DF8B4-EADB-4615-A2AF-252C8CE344F0}" presName="cycle" presStyleCnt="0"/>
      <dgm:spPr/>
    </dgm:pt>
    <dgm:pt modelId="{BE5D19AB-3D4F-42D5-A112-CA8062D65AF0}" type="pres">
      <dgm:prSet presAssocID="{FB1DF8B4-EADB-4615-A2AF-252C8CE344F0}" presName="srcNode" presStyleLbl="node1" presStyleIdx="0" presStyleCnt="3"/>
      <dgm:spPr/>
    </dgm:pt>
    <dgm:pt modelId="{1012C05B-2AA6-42E3-8148-6D339211FEE8}" type="pres">
      <dgm:prSet presAssocID="{FB1DF8B4-EADB-4615-A2AF-252C8CE344F0}" presName="conn" presStyleLbl="parChTrans1D2" presStyleIdx="0" presStyleCnt="1"/>
      <dgm:spPr/>
      <dgm:t>
        <a:bodyPr/>
        <a:lstStyle/>
        <a:p>
          <a:endParaRPr lang="en-US"/>
        </a:p>
      </dgm:t>
    </dgm:pt>
    <dgm:pt modelId="{4C5FA274-DD39-40A9-A431-1756F7A72F71}" type="pres">
      <dgm:prSet presAssocID="{FB1DF8B4-EADB-4615-A2AF-252C8CE344F0}" presName="extraNode" presStyleLbl="node1" presStyleIdx="0" presStyleCnt="3"/>
      <dgm:spPr/>
    </dgm:pt>
    <dgm:pt modelId="{19807012-A864-415E-8559-CB448B2BD8B6}" type="pres">
      <dgm:prSet presAssocID="{FB1DF8B4-EADB-4615-A2AF-252C8CE344F0}" presName="dstNode" presStyleLbl="node1" presStyleIdx="0" presStyleCnt="3"/>
      <dgm:spPr/>
    </dgm:pt>
    <dgm:pt modelId="{CFFF17FE-0F40-484C-953C-196FEE871F79}" type="pres">
      <dgm:prSet presAssocID="{080A0CE4-54F1-4CAF-A6AC-6E88945E67EC}" presName="text_1" presStyleLbl="node1" presStyleIdx="0" presStyleCnt="3" custLinFactNeighborX="6446" custLinFactNeighborY="-3311">
        <dgm:presLayoutVars>
          <dgm:bulletEnabled val="1"/>
        </dgm:presLayoutVars>
      </dgm:prSet>
      <dgm:spPr>
        <a:xfrm>
          <a:off x="461125" y="253792"/>
          <a:ext cx="9016932" cy="507585"/>
        </a:xfrm>
        <a:prstGeom prst="rect">
          <a:avLst/>
        </a:prstGeom>
      </dgm:spPr>
      <dgm:t>
        <a:bodyPr/>
        <a:lstStyle/>
        <a:p>
          <a:endParaRPr lang="en-US"/>
        </a:p>
      </dgm:t>
    </dgm:pt>
    <dgm:pt modelId="{CE1FAAB1-101F-4529-AC7D-1B9659FE4EC3}" type="pres">
      <dgm:prSet presAssocID="{080A0CE4-54F1-4CAF-A6AC-6E88945E67EC}" presName="accent_1" presStyleCnt="0"/>
      <dgm:spPr/>
    </dgm:pt>
    <dgm:pt modelId="{78077D8D-F50B-411E-93C0-A8CBCC17E43D}" type="pres">
      <dgm:prSet presAssocID="{080A0CE4-54F1-4CAF-A6AC-6E88945E67EC}" presName="accentRepeatNode" presStyleLbl="solidFgAcc1" presStyleIdx="0" presStyleCnt="3" custScaleX="168630" custScaleY="116471"/>
      <dgm:spPr>
        <a:xfrm>
          <a:off x="-73837" y="138091"/>
          <a:ext cx="1069926" cy="738987"/>
        </a:xfrm>
        <a:prstGeom prst="ellipse">
          <a:avLst/>
        </a:prstGeom>
        <a:blipFill rotWithShape="0">
          <a:blip xmlns:r="http://schemas.openxmlformats.org/officeDocument/2006/relationships" r:embed="rId1"/>
          <a:stretch>
            <a:fillRect/>
          </a:stretch>
        </a:blipFill>
        <a:ln w="9525" cap="flat" cmpd="sng" algn="ctr">
          <a:solidFill>
            <a:srgbClr val="0F6FC6">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pt>
    <dgm:pt modelId="{D3D2D225-CEEE-4524-8896-93F701883531}" type="pres">
      <dgm:prSet presAssocID="{30EB0A0A-484C-4EAE-B8C3-CBA6D3E2CB6C}" presName="text_2" presStyleLbl="node1" presStyleIdx="1" presStyleCnt="3">
        <dgm:presLayoutVars>
          <dgm:bulletEnabled val="1"/>
        </dgm:presLayoutVars>
      </dgm:prSet>
      <dgm:spPr>
        <a:xfrm>
          <a:off x="645632" y="1015170"/>
          <a:ext cx="8832425" cy="507585"/>
        </a:xfrm>
        <a:prstGeom prst="rect">
          <a:avLst/>
        </a:prstGeom>
      </dgm:spPr>
      <dgm:t>
        <a:bodyPr/>
        <a:lstStyle/>
        <a:p>
          <a:endParaRPr lang="en-US"/>
        </a:p>
      </dgm:t>
    </dgm:pt>
    <dgm:pt modelId="{6BB74066-D7F5-41B3-BCF6-A86D0B0EFF16}" type="pres">
      <dgm:prSet presAssocID="{30EB0A0A-484C-4EAE-B8C3-CBA6D3E2CB6C}" presName="accent_2" presStyleCnt="0"/>
      <dgm:spPr/>
    </dgm:pt>
    <dgm:pt modelId="{B5AC1A20-20F4-4F4E-80B2-A224AE503BEF}" type="pres">
      <dgm:prSet presAssocID="{30EB0A0A-484C-4EAE-B8C3-CBA6D3E2CB6C}" presName="accentRepeatNode" presStyleLbl="solidFgAcc1" presStyleIdx="1" presStyleCnt="3" custScaleX="177534" custLinFactNeighborX="-5112"/>
      <dgm:spPr>
        <a:xfrm>
          <a:off x="82422" y="951722"/>
          <a:ext cx="1126420" cy="634481"/>
        </a:xfrm>
        <a:prstGeom prst="ellipse">
          <a:avLst/>
        </a:prstGeom>
        <a:blipFill rotWithShape="0">
          <a:blip xmlns:r="http://schemas.openxmlformats.org/officeDocument/2006/relationships" r:embed="rId2"/>
          <a:stretch>
            <a:fillRect/>
          </a:stretch>
        </a:blipFill>
        <a:ln w="9525" cap="flat" cmpd="sng" algn="ctr">
          <a:solidFill>
            <a:srgbClr val="0F6FC6">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pt>
    <dgm:pt modelId="{49A57D2A-5654-4314-A85A-9990B74E7785}" type="pres">
      <dgm:prSet presAssocID="{9BA90507-687E-40C6-AC19-81CA15C38841}" presName="text_3" presStyleLbl="node1" presStyleIdx="2" presStyleCnt="3" custLinFactNeighborX="725" custLinFactNeighborY="-7348">
        <dgm:presLayoutVars>
          <dgm:bulletEnabled val="1"/>
        </dgm:presLayoutVars>
      </dgm:prSet>
      <dgm:spPr>
        <a:xfrm>
          <a:off x="461125" y="1776548"/>
          <a:ext cx="9016932" cy="507585"/>
        </a:xfrm>
        <a:prstGeom prst="rect">
          <a:avLst/>
        </a:prstGeom>
      </dgm:spPr>
      <dgm:t>
        <a:bodyPr/>
        <a:lstStyle/>
        <a:p>
          <a:endParaRPr lang="en-US"/>
        </a:p>
      </dgm:t>
    </dgm:pt>
    <dgm:pt modelId="{FE6A3D0B-770E-4B39-95B6-990DAEE8D209}" type="pres">
      <dgm:prSet presAssocID="{9BA90507-687E-40C6-AC19-81CA15C38841}" presName="accent_3" presStyleCnt="0"/>
      <dgm:spPr/>
    </dgm:pt>
    <dgm:pt modelId="{6F4C6580-8798-43ED-86CD-DD477A7F0CAE}" type="pres">
      <dgm:prSet presAssocID="{9BA90507-687E-40C6-AC19-81CA15C38841}" presName="accentRepeatNode" presStyleLbl="solidFgAcc1" presStyleIdx="2" presStyleCnt="3" custScaleX="178068"/>
      <dgm:spPr>
        <a:xfrm>
          <a:off x="143884" y="1713100"/>
          <a:ext cx="634481" cy="634481"/>
        </a:xfrm>
        <a:prstGeom prst="ellipse">
          <a:avLst/>
        </a:prstGeom>
        <a:blipFill rotWithShape="0">
          <a:blip xmlns:r="http://schemas.openxmlformats.org/officeDocument/2006/relationships" r:embed="rId3"/>
          <a:stretch>
            <a:fillRect/>
          </a:stretch>
        </a:blipFill>
        <a:ln w="9525" cap="flat" cmpd="sng" algn="ctr">
          <a:solidFill>
            <a:srgbClr val="0F6FC6">
              <a:hueOff val="0"/>
              <a:satOff val="0"/>
              <a:lumOff val="0"/>
              <a:alphaOff val="0"/>
            </a:srgbClr>
          </a:solidFill>
          <a:prstDash val="solid"/>
        </a:ln>
        <a:effectLst>
          <a:outerShdw blurRad="57150" dist="38100" dir="5400000" algn="ctr" rotWithShape="0">
            <a:sysClr val="window" lastClr="FFFFFF">
              <a:hueOff val="0"/>
              <a:satOff val="0"/>
              <a:lumOff val="0"/>
              <a:alphaOff val="0"/>
              <a:shade val="9000"/>
              <a:satMod val="105000"/>
              <a:alpha val="48000"/>
            </a:sysClr>
          </a:outerShdw>
        </a:effectLst>
      </dgm:spPr>
    </dgm:pt>
  </dgm:ptLst>
  <dgm:cxnLst>
    <dgm:cxn modelId="{68A4E829-FA66-465B-AFD8-CC169F4EEADC}" type="presOf" srcId="{080A0CE4-54F1-4CAF-A6AC-6E88945E67EC}" destId="{CFFF17FE-0F40-484C-953C-196FEE871F79}" srcOrd="0" destOrd="0" presId="urn:microsoft.com/office/officeart/2008/layout/VerticalCurvedList"/>
    <dgm:cxn modelId="{C07A836F-8053-414B-A90E-08620A50393D}" srcId="{FB1DF8B4-EADB-4615-A2AF-252C8CE344F0}" destId="{9BA90507-687E-40C6-AC19-81CA15C38841}" srcOrd="2" destOrd="0" parTransId="{055917B0-071E-4A7E-8510-B9B58352E005}" sibTransId="{8445C99F-1647-4FDB-8E3E-0B8370AF4E4E}"/>
    <dgm:cxn modelId="{B0E201D4-7926-4DCF-955D-4C1DA809ABD1}" srcId="{FB1DF8B4-EADB-4615-A2AF-252C8CE344F0}" destId="{30EB0A0A-484C-4EAE-B8C3-CBA6D3E2CB6C}" srcOrd="1" destOrd="0" parTransId="{805B8340-6426-4A29-B212-014903096D67}" sibTransId="{877BA53E-AE83-4498-8E10-A859CE73C2E2}"/>
    <dgm:cxn modelId="{48A9619C-347D-457E-94FD-61457099EF93}" type="presOf" srcId="{9BA90507-687E-40C6-AC19-81CA15C38841}" destId="{49A57D2A-5654-4314-A85A-9990B74E7785}" srcOrd="0" destOrd="0" presId="urn:microsoft.com/office/officeart/2008/layout/VerticalCurvedList"/>
    <dgm:cxn modelId="{0CA1623C-942D-4A5E-A7EC-D0D265F79F0B}" type="presOf" srcId="{816255A7-593D-468B-9225-C071C99751A9}" destId="{1012C05B-2AA6-42E3-8148-6D339211FEE8}" srcOrd="0" destOrd="0" presId="urn:microsoft.com/office/officeart/2008/layout/VerticalCurvedList"/>
    <dgm:cxn modelId="{97B45D99-AF1B-4665-ACF2-92FBCBDCA67D}" type="presOf" srcId="{FB1DF8B4-EADB-4615-A2AF-252C8CE344F0}" destId="{4CFE6ACD-50C4-491B-9039-49CDFCB145F5}" srcOrd="0" destOrd="0" presId="urn:microsoft.com/office/officeart/2008/layout/VerticalCurvedList"/>
    <dgm:cxn modelId="{FEB6316C-06DD-49E0-9258-ACA0328BDB44}" srcId="{FB1DF8B4-EADB-4615-A2AF-252C8CE344F0}" destId="{080A0CE4-54F1-4CAF-A6AC-6E88945E67EC}" srcOrd="0" destOrd="0" parTransId="{08DC07B3-E8FA-4068-8F12-AE4DFD7D6A2A}" sibTransId="{816255A7-593D-468B-9225-C071C99751A9}"/>
    <dgm:cxn modelId="{6BDE87EC-5A71-48D9-87CA-8A8170F63801}" type="presOf" srcId="{30EB0A0A-484C-4EAE-B8C3-CBA6D3E2CB6C}" destId="{D3D2D225-CEEE-4524-8896-93F701883531}" srcOrd="0" destOrd="0" presId="urn:microsoft.com/office/officeart/2008/layout/VerticalCurvedList"/>
    <dgm:cxn modelId="{8B955F84-FD34-4962-98DC-DE292BD2692F}" type="presParOf" srcId="{4CFE6ACD-50C4-491B-9039-49CDFCB145F5}" destId="{AEC51EC2-1A14-43D9-A018-528A906403A3}" srcOrd="0" destOrd="0" presId="urn:microsoft.com/office/officeart/2008/layout/VerticalCurvedList"/>
    <dgm:cxn modelId="{E0FD7574-70EA-4988-9CC2-25A47CB8C98F}" type="presParOf" srcId="{AEC51EC2-1A14-43D9-A018-528A906403A3}" destId="{31BE98BF-43FC-4E64-89A2-3D282746BE1C}" srcOrd="0" destOrd="0" presId="urn:microsoft.com/office/officeart/2008/layout/VerticalCurvedList"/>
    <dgm:cxn modelId="{12D8EAC2-6ECD-4A6D-9B19-36504AA82734}" type="presParOf" srcId="{31BE98BF-43FC-4E64-89A2-3D282746BE1C}" destId="{BE5D19AB-3D4F-42D5-A112-CA8062D65AF0}" srcOrd="0" destOrd="0" presId="urn:microsoft.com/office/officeart/2008/layout/VerticalCurvedList"/>
    <dgm:cxn modelId="{FE6D25C0-0081-4D23-8F08-66046E32983A}" type="presParOf" srcId="{31BE98BF-43FC-4E64-89A2-3D282746BE1C}" destId="{1012C05B-2AA6-42E3-8148-6D339211FEE8}" srcOrd="1" destOrd="0" presId="urn:microsoft.com/office/officeart/2008/layout/VerticalCurvedList"/>
    <dgm:cxn modelId="{E1F45788-6953-436B-9E50-3D16F03DDB04}" type="presParOf" srcId="{31BE98BF-43FC-4E64-89A2-3D282746BE1C}" destId="{4C5FA274-DD39-40A9-A431-1756F7A72F71}" srcOrd="2" destOrd="0" presId="urn:microsoft.com/office/officeart/2008/layout/VerticalCurvedList"/>
    <dgm:cxn modelId="{76AB2E32-3FC6-4A85-8C89-C61733E01D88}" type="presParOf" srcId="{31BE98BF-43FC-4E64-89A2-3D282746BE1C}" destId="{19807012-A864-415E-8559-CB448B2BD8B6}" srcOrd="3" destOrd="0" presId="urn:microsoft.com/office/officeart/2008/layout/VerticalCurvedList"/>
    <dgm:cxn modelId="{D5A963ED-4AB7-4A12-9AB5-AA45F0416BFE}" type="presParOf" srcId="{AEC51EC2-1A14-43D9-A018-528A906403A3}" destId="{CFFF17FE-0F40-484C-953C-196FEE871F79}" srcOrd="1" destOrd="0" presId="urn:microsoft.com/office/officeart/2008/layout/VerticalCurvedList"/>
    <dgm:cxn modelId="{E8697255-FDDF-4CC8-A472-CE6B6ABBBB01}" type="presParOf" srcId="{AEC51EC2-1A14-43D9-A018-528A906403A3}" destId="{CE1FAAB1-101F-4529-AC7D-1B9659FE4EC3}" srcOrd="2" destOrd="0" presId="urn:microsoft.com/office/officeart/2008/layout/VerticalCurvedList"/>
    <dgm:cxn modelId="{5EB67F14-3400-48CC-9C6C-7D11452A67AD}" type="presParOf" srcId="{CE1FAAB1-101F-4529-AC7D-1B9659FE4EC3}" destId="{78077D8D-F50B-411E-93C0-A8CBCC17E43D}" srcOrd="0" destOrd="0" presId="urn:microsoft.com/office/officeart/2008/layout/VerticalCurvedList"/>
    <dgm:cxn modelId="{9BC39235-5442-47A7-B915-5E79FC359DA3}" type="presParOf" srcId="{AEC51EC2-1A14-43D9-A018-528A906403A3}" destId="{D3D2D225-CEEE-4524-8896-93F701883531}" srcOrd="3" destOrd="0" presId="urn:microsoft.com/office/officeart/2008/layout/VerticalCurvedList"/>
    <dgm:cxn modelId="{C33F1AD6-E2AD-469D-A50C-FDCA37F64356}" type="presParOf" srcId="{AEC51EC2-1A14-43D9-A018-528A906403A3}" destId="{6BB74066-D7F5-41B3-BCF6-A86D0B0EFF16}" srcOrd="4" destOrd="0" presId="urn:microsoft.com/office/officeart/2008/layout/VerticalCurvedList"/>
    <dgm:cxn modelId="{B4494ED1-41F5-4ED9-A5A1-158571BFE0C5}" type="presParOf" srcId="{6BB74066-D7F5-41B3-BCF6-A86D0B0EFF16}" destId="{B5AC1A20-20F4-4F4E-80B2-A224AE503BEF}" srcOrd="0" destOrd="0" presId="urn:microsoft.com/office/officeart/2008/layout/VerticalCurvedList"/>
    <dgm:cxn modelId="{3ABECD44-0175-4D83-9996-FC35EF054A85}" type="presParOf" srcId="{AEC51EC2-1A14-43D9-A018-528A906403A3}" destId="{49A57D2A-5654-4314-A85A-9990B74E7785}" srcOrd="5" destOrd="0" presId="urn:microsoft.com/office/officeart/2008/layout/VerticalCurvedList"/>
    <dgm:cxn modelId="{CE60CE3C-3ACD-4E21-ABCD-6A38B983FFE2}" type="presParOf" srcId="{AEC51EC2-1A14-43D9-A018-528A906403A3}" destId="{FE6A3D0B-770E-4B39-95B6-990DAEE8D209}" srcOrd="6" destOrd="0" presId="urn:microsoft.com/office/officeart/2008/layout/VerticalCurvedList"/>
    <dgm:cxn modelId="{CDD95B2A-88CB-4E8B-AEB7-AFEEC6D07729}" type="presParOf" srcId="{FE6A3D0B-770E-4B39-95B6-990DAEE8D209}" destId="{6F4C6580-8798-43ED-86CD-DD477A7F0CA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852EF-C0B0-4544-8D6A-D3BFC251402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60CCE46-A288-4F3F-80DA-3F3607951A38}">
      <dgm:prSet phldrT="[Text]">
        <dgm:style>
          <a:lnRef idx="2">
            <a:schemeClr val="accent6"/>
          </a:lnRef>
          <a:fillRef idx="1">
            <a:schemeClr val="lt1"/>
          </a:fillRef>
          <a:effectRef idx="0">
            <a:schemeClr val="accent6"/>
          </a:effectRef>
          <a:fontRef idx="minor">
            <a:schemeClr val="dk1"/>
          </a:fontRef>
        </dgm:style>
      </dgm:prSet>
      <dgm:spPr>
        <a:effectLst>
          <a:glow rad="63500">
            <a:schemeClr val="accent6">
              <a:satMod val="175000"/>
              <a:alpha val="40000"/>
            </a:schemeClr>
          </a:glow>
        </a:effectLst>
      </dgm:spPr>
      <dgm:t>
        <a:bodyPr/>
        <a:lstStyle/>
        <a:p>
          <a:r>
            <a:rPr lang="ro-RO" dirty="0" smtClean="0"/>
            <a:t>Plasticitatea  creierului</a:t>
          </a:r>
          <a:endParaRPr lang="en-US" dirty="0"/>
        </a:p>
      </dgm:t>
    </dgm:pt>
    <dgm:pt modelId="{1A4BA72F-085A-46F9-894D-BE92ABCFB6B8}" type="parTrans" cxnId="{B58EC0F0-5C16-494D-920C-51A5DAAF28AE}">
      <dgm:prSet/>
      <dgm:spPr/>
      <dgm:t>
        <a:bodyPr/>
        <a:lstStyle/>
        <a:p>
          <a:endParaRPr lang="en-US"/>
        </a:p>
      </dgm:t>
    </dgm:pt>
    <dgm:pt modelId="{50F6AE81-FC5A-4910-A831-3085C92FCEDA}" type="sibTrans" cxnId="{B58EC0F0-5C16-494D-920C-51A5DAAF28AE}">
      <dgm:prSet/>
      <dgm:spPr>
        <a:solidFill>
          <a:srgbClr val="002060">
            <a:alpha val="90000"/>
          </a:srgbClr>
        </a:solidFill>
      </dgm:spPr>
      <dgm:t>
        <a:bodyPr/>
        <a:lstStyle/>
        <a:p>
          <a:endParaRPr lang="en-US"/>
        </a:p>
      </dgm:t>
    </dgm:pt>
    <dgm:pt modelId="{183F0AEA-3B0A-4044-BE37-C4B7C5127D2E}">
      <dgm:prSet phldrT="[Text]">
        <dgm:style>
          <a:lnRef idx="2">
            <a:schemeClr val="accent6"/>
          </a:lnRef>
          <a:fillRef idx="1">
            <a:schemeClr val="lt1"/>
          </a:fillRef>
          <a:effectRef idx="0">
            <a:schemeClr val="accent6"/>
          </a:effectRef>
          <a:fontRef idx="minor">
            <a:schemeClr val="dk1"/>
          </a:fontRef>
        </dgm:style>
      </dgm:prSet>
      <dgm:spPr>
        <a:effectLst>
          <a:glow rad="63500">
            <a:schemeClr val="accent6">
              <a:satMod val="175000"/>
              <a:alpha val="40000"/>
            </a:schemeClr>
          </a:glow>
        </a:effectLst>
      </dgm:spPr>
      <dgm:t>
        <a:bodyPr/>
        <a:lstStyle/>
        <a:p>
          <a:r>
            <a:rPr lang="ro-RO" dirty="0" smtClean="0"/>
            <a:t>Dezvoltarea abilităților executive</a:t>
          </a:r>
          <a:endParaRPr lang="en-US" dirty="0"/>
        </a:p>
      </dgm:t>
    </dgm:pt>
    <dgm:pt modelId="{05492816-34B3-440D-A8E5-1522DAE8FEF3}" type="parTrans" cxnId="{F27E26BD-1F4B-48C1-903F-0C517A6850DB}">
      <dgm:prSet/>
      <dgm:spPr/>
      <dgm:t>
        <a:bodyPr/>
        <a:lstStyle/>
        <a:p>
          <a:endParaRPr lang="en-US"/>
        </a:p>
      </dgm:t>
    </dgm:pt>
    <dgm:pt modelId="{EE1BEE5A-0C27-4478-8B4F-CD35B69F19CD}" type="sibTrans" cxnId="{F27E26BD-1F4B-48C1-903F-0C517A6850DB}">
      <dgm:prSet/>
      <dgm:spPr>
        <a:solidFill>
          <a:srgbClr val="002060">
            <a:alpha val="90000"/>
          </a:srgbClr>
        </a:solidFill>
      </dgm:spPr>
      <dgm:t>
        <a:bodyPr/>
        <a:lstStyle/>
        <a:p>
          <a:endParaRPr lang="en-US"/>
        </a:p>
      </dgm:t>
    </dgm:pt>
    <dgm:pt modelId="{1924E38C-7A7F-40B4-8158-A3474B5E31D3}">
      <dgm:prSet phldrT="[Text]">
        <dgm:style>
          <a:lnRef idx="2">
            <a:schemeClr val="accent6"/>
          </a:lnRef>
          <a:fillRef idx="1">
            <a:schemeClr val="lt1"/>
          </a:fillRef>
          <a:effectRef idx="0">
            <a:schemeClr val="accent6"/>
          </a:effectRef>
          <a:fontRef idx="minor">
            <a:schemeClr val="dk1"/>
          </a:fontRef>
        </dgm:style>
      </dgm:prSet>
      <dgm:spPr>
        <a:effectLst>
          <a:glow rad="63500">
            <a:schemeClr val="accent6">
              <a:satMod val="175000"/>
              <a:alpha val="40000"/>
            </a:schemeClr>
          </a:glow>
        </a:effectLst>
      </dgm:spPr>
      <dgm:t>
        <a:bodyPr/>
        <a:lstStyle/>
        <a:p>
          <a:r>
            <a:rPr lang="ro-RO" dirty="0" smtClean="0"/>
            <a:t>Motivația de dezvoltare</a:t>
          </a:r>
          <a:endParaRPr lang="en-US" dirty="0"/>
        </a:p>
      </dgm:t>
    </dgm:pt>
    <dgm:pt modelId="{40A8DDEE-3E12-4FE5-8DFC-BB2BB5586531}" type="parTrans" cxnId="{7E19F503-9E22-44A7-9FC5-840D25BB07BD}">
      <dgm:prSet/>
      <dgm:spPr/>
      <dgm:t>
        <a:bodyPr/>
        <a:lstStyle/>
        <a:p>
          <a:endParaRPr lang="en-US"/>
        </a:p>
      </dgm:t>
    </dgm:pt>
    <dgm:pt modelId="{CE3CBF26-049E-42C4-985C-6AFA8D09A044}" type="sibTrans" cxnId="{7E19F503-9E22-44A7-9FC5-840D25BB07BD}">
      <dgm:prSet/>
      <dgm:spPr/>
      <dgm:t>
        <a:bodyPr/>
        <a:lstStyle/>
        <a:p>
          <a:endParaRPr lang="en-US"/>
        </a:p>
      </dgm:t>
    </dgm:pt>
    <dgm:pt modelId="{E603307F-808E-4816-A346-DCE8DE9AE109}" type="pres">
      <dgm:prSet presAssocID="{2BB852EF-C0B0-4544-8D6A-D3BFC2514025}" presName="outerComposite" presStyleCnt="0">
        <dgm:presLayoutVars>
          <dgm:chMax val="5"/>
          <dgm:dir/>
          <dgm:resizeHandles val="exact"/>
        </dgm:presLayoutVars>
      </dgm:prSet>
      <dgm:spPr/>
      <dgm:t>
        <a:bodyPr/>
        <a:lstStyle/>
        <a:p>
          <a:endParaRPr lang="en-US"/>
        </a:p>
      </dgm:t>
    </dgm:pt>
    <dgm:pt modelId="{F1F19760-36F0-4859-B0AD-F58EBEF4C760}" type="pres">
      <dgm:prSet presAssocID="{2BB852EF-C0B0-4544-8D6A-D3BFC2514025}" presName="dummyMaxCanvas" presStyleCnt="0">
        <dgm:presLayoutVars/>
      </dgm:prSet>
      <dgm:spPr/>
    </dgm:pt>
    <dgm:pt modelId="{A6BC41E6-8AB4-45A2-AFD6-63C08AD0766F}" type="pres">
      <dgm:prSet presAssocID="{2BB852EF-C0B0-4544-8D6A-D3BFC2514025}" presName="ThreeNodes_1" presStyleLbl="node1" presStyleIdx="0" presStyleCnt="3">
        <dgm:presLayoutVars>
          <dgm:bulletEnabled val="1"/>
        </dgm:presLayoutVars>
      </dgm:prSet>
      <dgm:spPr/>
      <dgm:t>
        <a:bodyPr/>
        <a:lstStyle/>
        <a:p>
          <a:endParaRPr lang="en-US"/>
        </a:p>
      </dgm:t>
    </dgm:pt>
    <dgm:pt modelId="{E2AF1F05-66D9-4D08-AC51-02712473597F}" type="pres">
      <dgm:prSet presAssocID="{2BB852EF-C0B0-4544-8D6A-D3BFC2514025}" presName="ThreeNodes_2" presStyleLbl="node1" presStyleIdx="1" presStyleCnt="3" custLinFactNeighborX="-466" custLinFactNeighborY="4040">
        <dgm:presLayoutVars>
          <dgm:bulletEnabled val="1"/>
        </dgm:presLayoutVars>
      </dgm:prSet>
      <dgm:spPr/>
      <dgm:t>
        <a:bodyPr/>
        <a:lstStyle/>
        <a:p>
          <a:endParaRPr lang="en-US"/>
        </a:p>
      </dgm:t>
    </dgm:pt>
    <dgm:pt modelId="{85041672-7344-4C33-8B34-A0BB3E99F7AE}" type="pres">
      <dgm:prSet presAssocID="{2BB852EF-C0B0-4544-8D6A-D3BFC2514025}" presName="ThreeNodes_3" presStyleLbl="node1" presStyleIdx="2" presStyleCnt="3">
        <dgm:presLayoutVars>
          <dgm:bulletEnabled val="1"/>
        </dgm:presLayoutVars>
      </dgm:prSet>
      <dgm:spPr/>
      <dgm:t>
        <a:bodyPr/>
        <a:lstStyle/>
        <a:p>
          <a:endParaRPr lang="en-US"/>
        </a:p>
      </dgm:t>
    </dgm:pt>
    <dgm:pt modelId="{B85889CF-8FAB-41C6-8BC1-1BA35CEEDC31}" type="pres">
      <dgm:prSet presAssocID="{2BB852EF-C0B0-4544-8D6A-D3BFC2514025}" presName="ThreeConn_1-2" presStyleLbl="fgAccFollowNode1" presStyleIdx="0" presStyleCnt="2">
        <dgm:presLayoutVars>
          <dgm:bulletEnabled val="1"/>
        </dgm:presLayoutVars>
      </dgm:prSet>
      <dgm:spPr/>
      <dgm:t>
        <a:bodyPr/>
        <a:lstStyle/>
        <a:p>
          <a:endParaRPr lang="en-US"/>
        </a:p>
      </dgm:t>
    </dgm:pt>
    <dgm:pt modelId="{DC719AE1-D765-40A4-930B-B3D70C1285CB}" type="pres">
      <dgm:prSet presAssocID="{2BB852EF-C0B0-4544-8D6A-D3BFC2514025}" presName="ThreeConn_2-3" presStyleLbl="fgAccFollowNode1" presStyleIdx="1" presStyleCnt="2">
        <dgm:presLayoutVars>
          <dgm:bulletEnabled val="1"/>
        </dgm:presLayoutVars>
      </dgm:prSet>
      <dgm:spPr/>
      <dgm:t>
        <a:bodyPr/>
        <a:lstStyle/>
        <a:p>
          <a:endParaRPr lang="en-US"/>
        </a:p>
      </dgm:t>
    </dgm:pt>
    <dgm:pt modelId="{F5718B02-0DFD-44BD-A381-03E24AEA0B0B}" type="pres">
      <dgm:prSet presAssocID="{2BB852EF-C0B0-4544-8D6A-D3BFC2514025}" presName="ThreeNodes_1_text" presStyleLbl="node1" presStyleIdx="2" presStyleCnt="3">
        <dgm:presLayoutVars>
          <dgm:bulletEnabled val="1"/>
        </dgm:presLayoutVars>
      </dgm:prSet>
      <dgm:spPr/>
      <dgm:t>
        <a:bodyPr/>
        <a:lstStyle/>
        <a:p>
          <a:endParaRPr lang="en-US"/>
        </a:p>
      </dgm:t>
    </dgm:pt>
    <dgm:pt modelId="{0D9D7866-2A24-43F7-BDF7-2D6375025B37}" type="pres">
      <dgm:prSet presAssocID="{2BB852EF-C0B0-4544-8D6A-D3BFC2514025}" presName="ThreeNodes_2_text" presStyleLbl="node1" presStyleIdx="2" presStyleCnt="3">
        <dgm:presLayoutVars>
          <dgm:bulletEnabled val="1"/>
        </dgm:presLayoutVars>
      </dgm:prSet>
      <dgm:spPr/>
      <dgm:t>
        <a:bodyPr/>
        <a:lstStyle/>
        <a:p>
          <a:endParaRPr lang="en-US"/>
        </a:p>
      </dgm:t>
    </dgm:pt>
    <dgm:pt modelId="{1E322D18-6F19-4F15-B1E4-C92A965C6E3A}" type="pres">
      <dgm:prSet presAssocID="{2BB852EF-C0B0-4544-8D6A-D3BFC2514025}" presName="ThreeNodes_3_text" presStyleLbl="node1" presStyleIdx="2" presStyleCnt="3">
        <dgm:presLayoutVars>
          <dgm:bulletEnabled val="1"/>
        </dgm:presLayoutVars>
      </dgm:prSet>
      <dgm:spPr/>
      <dgm:t>
        <a:bodyPr/>
        <a:lstStyle/>
        <a:p>
          <a:endParaRPr lang="en-US"/>
        </a:p>
      </dgm:t>
    </dgm:pt>
  </dgm:ptLst>
  <dgm:cxnLst>
    <dgm:cxn modelId="{340A768C-49E2-44F6-92D8-B50C88D838FE}" type="presOf" srcId="{1924E38C-7A7F-40B4-8158-A3474B5E31D3}" destId="{1E322D18-6F19-4F15-B1E4-C92A965C6E3A}" srcOrd="1" destOrd="0" presId="urn:microsoft.com/office/officeart/2005/8/layout/vProcess5"/>
    <dgm:cxn modelId="{5B41FCF6-83B3-48B7-A893-4850870BC8B8}" type="presOf" srcId="{EE1BEE5A-0C27-4478-8B4F-CD35B69F19CD}" destId="{DC719AE1-D765-40A4-930B-B3D70C1285CB}" srcOrd="0" destOrd="0" presId="urn:microsoft.com/office/officeart/2005/8/layout/vProcess5"/>
    <dgm:cxn modelId="{5E8C0321-4DBD-4BE9-AB0B-C15F9BA7C213}" type="presOf" srcId="{E60CCE46-A288-4F3F-80DA-3F3607951A38}" destId="{A6BC41E6-8AB4-45A2-AFD6-63C08AD0766F}" srcOrd="0" destOrd="0" presId="urn:microsoft.com/office/officeart/2005/8/layout/vProcess5"/>
    <dgm:cxn modelId="{B58EC0F0-5C16-494D-920C-51A5DAAF28AE}" srcId="{2BB852EF-C0B0-4544-8D6A-D3BFC2514025}" destId="{E60CCE46-A288-4F3F-80DA-3F3607951A38}" srcOrd="0" destOrd="0" parTransId="{1A4BA72F-085A-46F9-894D-BE92ABCFB6B8}" sibTransId="{50F6AE81-FC5A-4910-A831-3085C92FCEDA}"/>
    <dgm:cxn modelId="{0E55241D-9565-4245-90F4-C83623ABED70}" type="presOf" srcId="{50F6AE81-FC5A-4910-A831-3085C92FCEDA}" destId="{B85889CF-8FAB-41C6-8BC1-1BA35CEEDC31}" srcOrd="0" destOrd="0" presId="urn:microsoft.com/office/officeart/2005/8/layout/vProcess5"/>
    <dgm:cxn modelId="{F27E26BD-1F4B-48C1-903F-0C517A6850DB}" srcId="{2BB852EF-C0B0-4544-8D6A-D3BFC2514025}" destId="{183F0AEA-3B0A-4044-BE37-C4B7C5127D2E}" srcOrd="1" destOrd="0" parTransId="{05492816-34B3-440D-A8E5-1522DAE8FEF3}" sibTransId="{EE1BEE5A-0C27-4478-8B4F-CD35B69F19CD}"/>
    <dgm:cxn modelId="{93A25342-B06E-4DC0-9905-B4C961B3E236}" type="presOf" srcId="{2BB852EF-C0B0-4544-8D6A-D3BFC2514025}" destId="{E603307F-808E-4816-A346-DCE8DE9AE109}" srcOrd="0" destOrd="0" presId="urn:microsoft.com/office/officeart/2005/8/layout/vProcess5"/>
    <dgm:cxn modelId="{7E19F503-9E22-44A7-9FC5-840D25BB07BD}" srcId="{2BB852EF-C0B0-4544-8D6A-D3BFC2514025}" destId="{1924E38C-7A7F-40B4-8158-A3474B5E31D3}" srcOrd="2" destOrd="0" parTransId="{40A8DDEE-3E12-4FE5-8DFC-BB2BB5586531}" sibTransId="{CE3CBF26-049E-42C4-985C-6AFA8D09A044}"/>
    <dgm:cxn modelId="{23D181F2-6582-48B3-9DC8-939B8243D543}" type="presOf" srcId="{E60CCE46-A288-4F3F-80DA-3F3607951A38}" destId="{F5718B02-0DFD-44BD-A381-03E24AEA0B0B}" srcOrd="1" destOrd="0" presId="urn:microsoft.com/office/officeart/2005/8/layout/vProcess5"/>
    <dgm:cxn modelId="{E4E888A9-9839-40C1-B967-8A1ADF283541}" type="presOf" srcId="{183F0AEA-3B0A-4044-BE37-C4B7C5127D2E}" destId="{0D9D7866-2A24-43F7-BDF7-2D6375025B37}" srcOrd="1" destOrd="0" presId="urn:microsoft.com/office/officeart/2005/8/layout/vProcess5"/>
    <dgm:cxn modelId="{BEAA3B83-9AB7-43E2-A544-5CBD14EA3221}" type="presOf" srcId="{183F0AEA-3B0A-4044-BE37-C4B7C5127D2E}" destId="{E2AF1F05-66D9-4D08-AC51-02712473597F}" srcOrd="0" destOrd="0" presId="urn:microsoft.com/office/officeart/2005/8/layout/vProcess5"/>
    <dgm:cxn modelId="{3BC6F9D9-E52D-49F9-BC2A-609F4B4A2515}" type="presOf" srcId="{1924E38C-7A7F-40B4-8158-A3474B5E31D3}" destId="{85041672-7344-4C33-8B34-A0BB3E99F7AE}" srcOrd="0" destOrd="0" presId="urn:microsoft.com/office/officeart/2005/8/layout/vProcess5"/>
    <dgm:cxn modelId="{E752D67A-100E-4AA0-A4D3-1E15F77C7125}" type="presParOf" srcId="{E603307F-808E-4816-A346-DCE8DE9AE109}" destId="{F1F19760-36F0-4859-B0AD-F58EBEF4C760}" srcOrd="0" destOrd="0" presId="urn:microsoft.com/office/officeart/2005/8/layout/vProcess5"/>
    <dgm:cxn modelId="{63DC998E-8907-43F1-98FC-11FAB130DBC7}" type="presParOf" srcId="{E603307F-808E-4816-A346-DCE8DE9AE109}" destId="{A6BC41E6-8AB4-45A2-AFD6-63C08AD0766F}" srcOrd="1" destOrd="0" presId="urn:microsoft.com/office/officeart/2005/8/layout/vProcess5"/>
    <dgm:cxn modelId="{69D569C9-F73E-41F7-8479-5F494C2C5AB5}" type="presParOf" srcId="{E603307F-808E-4816-A346-DCE8DE9AE109}" destId="{E2AF1F05-66D9-4D08-AC51-02712473597F}" srcOrd="2" destOrd="0" presId="urn:microsoft.com/office/officeart/2005/8/layout/vProcess5"/>
    <dgm:cxn modelId="{DF3C2C3F-CEAE-4425-AB28-5E3A90037FF8}" type="presParOf" srcId="{E603307F-808E-4816-A346-DCE8DE9AE109}" destId="{85041672-7344-4C33-8B34-A0BB3E99F7AE}" srcOrd="3" destOrd="0" presId="urn:microsoft.com/office/officeart/2005/8/layout/vProcess5"/>
    <dgm:cxn modelId="{D999C2E4-D4A5-4AEF-9130-3BCE1FDAD1CA}" type="presParOf" srcId="{E603307F-808E-4816-A346-DCE8DE9AE109}" destId="{B85889CF-8FAB-41C6-8BC1-1BA35CEEDC31}" srcOrd="4" destOrd="0" presId="urn:microsoft.com/office/officeart/2005/8/layout/vProcess5"/>
    <dgm:cxn modelId="{2E2FAA87-2D96-4B63-8DD2-7015CD173BB7}" type="presParOf" srcId="{E603307F-808E-4816-A346-DCE8DE9AE109}" destId="{DC719AE1-D765-40A4-930B-B3D70C1285CB}" srcOrd="5" destOrd="0" presId="urn:microsoft.com/office/officeart/2005/8/layout/vProcess5"/>
    <dgm:cxn modelId="{91DCE8D8-690D-4220-872F-F5C52921479C}" type="presParOf" srcId="{E603307F-808E-4816-A346-DCE8DE9AE109}" destId="{F5718B02-0DFD-44BD-A381-03E24AEA0B0B}" srcOrd="6" destOrd="0" presId="urn:microsoft.com/office/officeart/2005/8/layout/vProcess5"/>
    <dgm:cxn modelId="{BE1A967C-842D-476A-817F-5A3D7BFBAF43}" type="presParOf" srcId="{E603307F-808E-4816-A346-DCE8DE9AE109}" destId="{0D9D7866-2A24-43F7-BDF7-2D6375025B37}" srcOrd="7" destOrd="0" presId="urn:microsoft.com/office/officeart/2005/8/layout/vProcess5"/>
    <dgm:cxn modelId="{BD739F2D-1858-4A65-9215-6EBC662E037F}" type="presParOf" srcId="{E603307F-808E-4816-A346-DCE8DE9AE109}" destId="{1E322D18-6F19-4F15-B1E4-C92A965C6E3A}"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559CD-04D9-4108-AFD6-3B258BF2272F}">
      <dsp:nvSpPr>
        <dsp:cNvPr id="0" name=""/>
        <dsp:cNvSpPr/>
      </dsp:nvSpPr>
      <dsp:spPr>
        <a:xfrm>
          <a:off x="3491918" y="531"/>
          <a:ext cx="7257112" cy="207155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just" defTabSz="1244600">
            <a:lnSpc>
              <a:spcPct val="90000"/>
            </a:lnSpc>
            <a:spcBef>
              <a:spcPct val="0"/>
            </a:spcBef>
            <a:spcAft>
              <a:spcPct val="15000"/>
            </a:spcAft>
            <a:buChar char="••"/>
          </a:pPr>
          <a:r>
            <a:rPr lang="ro-RO" sz="2800" kern="1200" dirty="0" smtClean="0">
              <a:latin typeface="Times New Roman" panose="02020603050405020304" pitchFamily="18" charset="0"/>
              <a:cs typeface="Times New Roman" panose="02020603050405020304" pitchFamily="18" charset="0"/>
            </a:rPr>
            <a:t>      </a:t>
          </a:r>
          <a:r>
            <a:rPr lang="ro-RO" sz="2800" i="0" kern="1200" dirty="0" smtClean="0">
              <a:latin typeface="Times New Roman" panose="02020603050405020304" pitchFamily="18" charset="0"/>
              <a:cs typeface="Times New Roman" panose="02020603050405020304" pitchFamily="18" charset="0"/>
            </a:rPr>
            <a:t>Neuroștiințele reprezintă grupul de științe responsabile cu studiul creierului și a bazelor biologice ale performanțelor umane și a comportamentului.</a:t>
          </a:r>
          <a:endParaRPr lang="en-US" sz="2800" i="0" kern="1200" dirty="0">
            <a:latin typeface="Times New Roman" panose="02020603050405020304" pitchFamily="18" charset="0"/>
            <a:cs typeface="Times New Roman" panose="02020603050405020304" pitchFamily="18" charset="0"/>
          </a:endParaRPr>
        </a:p>
      </dsp:txBody>
      <dsp:txXfrm>
        <a:off x="3491918" y="259476"/>
        <a:ext cx="6480277" cy="1553669"/>
      </dsp:txXfrm>
    </dsp:sp>
    <dsp:sp modelId="{22C39978-BB0D-4481-A77D-2FC7864C817B}">
      <dsp:nvSpPr>
        <dsp:cNvPr id="0" name=""/>
        <dsp:cNvSpPr/>
      </dsp:nvSpPr>
      <dsp:spPr>
        <a:xfrm>
          <a:off x="21" y="296619"/>
          <a:ext cx="3471866" cy="1498027"/>
        </a:xfrm>
        <a:prstGeom prst="roundRect">
          <a:avLst/>
        </a:prstGeom>
        <a:solidFill>
          <a:schemeClr val="accent2">
            <a:lumMod val="60000"/>
            <a:lumOff val="4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ro-RO" sz="5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Definiție</a:t>
          </a:r>
          <a:endParaRPr lang="en-US" sz="5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3149" y="369747"/>
        <a:ext cx="3325610" cy="1351771"/>
      </dsp:txXfrm>
    </dsp:sp>
    <dsp:sp modelId="{C25D126E-2894-40D5-918A-33D089406C0D}">
      <dsp:nvSpPr>
        <dsp:cNvPr id="0" name=""/>
        <dsp:cNvSpPr/>
      </dsp:nvSpPr>
      <dsp:spPr>
        <a:xfrm>
          <a:off x="3599083" y="2279246"/>
          <a:ext cx="7168205" cy="2071559"/>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just" defTabSz="1244600">
            <a:lnSpc>
              <a:spcPct val="90000"/>
            </a:lnSpc>
            <a:spcBef>
              <a:spcPct val="0"/>
            </a:spcBef>
            <a:spcAft>
              <a:spcPct val="15000"/>
            </a:spcAft>
            <a:buChar char="••"/>
          </a:pPr>
          <a:r>
            <a:rPr lang="ro-RO" sz="2800" i="1" kern="1200" dirty="0" smtClean="0">
              <a:latin typeface="Times New Roman" panose="02020603050405020304" pitchFamily="18" charset="0"/>
              <a:cs typeface="Times New Roman" panose="02020603050405020304" pitchFamily="18" charset="0"/>
            </a:rPr>
            <a:t>      </a:t>
          </a:r>
          <a:r>
            <a:rPr lang="ro-RO" sz="2800" i="0" kern="1200" dirty="0" smtClean="0">
              <a:latin typeface="Times New Roman" panose="02020603050405020304" pitchFamily="18" charset="0"/>
              <a:cs typeface="Times New Roman" panose="02020603050405020304" pitchFamily="18" charset="0"/>
            </a:rPr>
            <a:t>Obiectivul principal care este urmărit prin neuroștiințe este de a înțelege cum funcționează creierul, mintea, procesele cognitive, subconștientul.</a:t>
          </a:r>
          <a:endParaRPr lang="en-US" sz="2800" i="0" kern="1200" dirty="0">
            <a:latin typeface="Times New Roman" panose="02020603050405020304" pitchFamily="18" charset="0"/>
            <a:cs typeface="Times New Roman" panose="02020603050405020304" pitchFamily="18" charset="0"/>
          </a:endParaRPr>
        </a:p>
      </dsp:txBody>
      <dsp:txXfrm>
        <a:off x="3599083" y="2538191"/>
        <a:ext cx="6391370" cy="1553669"/>
      </dsp:txXfrm>
    </dsp:sp>
    <dsp:sp modelId="{DAAE439B-2C46-4D74-9605-EA040A90F7F0}">
      <dsp:nvSpPr>
        <dsp:cNvPr id="0" name=""/>
        <dsp:cNvSpPr/>
      </dsp:nvSpPr>
      <dsp:spPr>
        <a:xfrm>
          <a:off x="0" y="2530723"/>
          <a:ext cx="3597288" cy="1587249"/>
        </a:xfrm>
        <a:prstGeom prst="roundRect">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ro-RO" sz="5000" b="1" kern="1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Obiectiv</a:t>
          </a:r>
          <a:endParaRPr lang="en-US" sz="5000" b="1"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77483" y="2608206"/>
        <a:ext cx="3442322" cy="1432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C9F6A5-5804-4306-ABEA-0DE0BFD9AFC6}" type="datetimeFigureOut">
              <a:rPr lang="en-US" smtClean="0"/>
              <a:pPr/>
              <a:t>6/8/2021</a:t>
            </a:fld>
            <a:endParaRPr lang="en-US"/>
          </a:p>
        </p:txBody>
      </p:sp>
      <p:sp>
        <p:nvSpPr>
          <p:cNvPr id="4" name="Substituent subsol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ubstituent număr diapozitiv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2825ABF-4EC4-4624-B8B6-2730D6A4104A}" type="slidenum">
              <a:rPr lang="en-US" smtClean="0"/>
              <a:pPr/>
              <a:t>‹#›</a:t>
            </a:fld>
            <a:endParaRPr lang="en-US"/>
          </a:p>
        </p:txBody>
      </p:sp>
    </p:spTree>
    <p:extLst>
      <p:ext uri="{BB962C8B-B14F-4D97-AF65-F5344CB8AC3E}">
        <p14:creationId xmlns:p14="http://schemas.microsoft.com/office/powerpoint/2010/main" val="3460302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B51C02-3483-4336-8E71-75F58DA0AA16}" type="datetimeFigureOut">
              <a:rPr lang="en-US" smtClean="0"/>
              <a:pPr/>
              <a:t>6/8/2021</a:t>
            </a:fld>
            <a:endParaRPr lang="en-US"/>
          </a:p>
        </p:txBody>
      </p:sp>
      <p:sp>
        <p:nvSpPr>
          <p:cNvPr id="4" name="Substituent imagine diapozitiv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AE65A7-D834-4A33-8EAB-74CAA26CA700}" type="slidenum">
              <a:rPr lang="en-US" smtClean="0"/>
              <a:pPr/>
              <a:t>‹#›</a:t>
            </a:fld>
            <a:endParaRPr lang="en-US"/>
          </a:p>
        </p:txBody>
      </p:sp>
    </p:spTree>
    <p:extLst>
      <p:ext uri="{BB962C8B-B14F-4D97-AF65-F5344CB8AC3E}">
        <p14:creationId xmlns:p14="http://schemas.microsoft.com/office/powerpoint/2010/main" val="2147687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normAutofit/>
          </a:bodyPr>
          <a:lstStyle/>
          <a:p>
            <a:endParaRPr lang="en-US"/>
          </a:p>
        </p:txBody>
      </p:sp>
      <p:sp>
        <p:nvSpPr>
          <p:cNvPr id="4" name="Substituent număr diapozitiv 3"/>
          <p:cNvSpPr>
            <a:spLocks noGrp="1"/>
          </p:cNvSpPr>
          <p:nvPr>
            <p:ph type="sldNum" sz="quarter" idx="10"/>
          </p:nvPr>
        </p:nvSpPr>
        <p:spPr/>
        <p:txBody>
          <a:bodyPr/>
          <a:lstStyle/>
          <a:p>
            <a:fld id="{12AE65A7-D834-4A33-8EAB-74CAA26CA700}"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914400" y="2130444"/>
            <a:ext cx="10363200" cy="1470025"/>
          </a:xfrm>
        </p:spPr>
        <p:txBody>
          <a:bodyPr/>
          <a:lstStyle/>
          <a:p>
            <a:r>
              <a:rPr lang="ro-RO" smtClean="0"/>
              <a:t>Faceți clic pentru a edita stilul de titlu Coordonator</a:t>
            </a:r>
            <a:endParaRPr lang="en-US"/>
          </a:p>
        </p:txBody>
      </p:sp>
      <p:sp>
        <p:nvSpPr>
          <p:cNvPr id="3" name="Subtitlu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smtClean="0"/>
              <a:t>Faceți clic pentru editarea stilului de subtitlu al coordonatorului</a:t>
            </a:r>
            <a:endParaRPr lang="en-US"/>
          </a:p>
        </p:txBody>
      </p:sp>
      <p:sp>
        <p:nvSpPr>
          <p:cNvPr id="4" name="Substituent dată 3"/>
          <p:cNvSpPr>
            <a:spLocks noGrp="1"/>
          </p:cNvSpPr>
          <p:nvPr>
            <p:ph type="dt" sz="half" idx="10"/>
          </p:nvPr>
        </p:nvSpPr>
        <p:spPr/>
        <p:txBody>
          <a:bodyPr/>
          <a:lstStyle/>
          <a:p>
            <a:fld id="{7B109A3C-4424-4172-B0A6-29C72D143F52}" type="datetimeFigureOut">
              <a:rPr lang="en-US" smtClean="0"/>
              <a:pPr/>
              <a:t>6/8/2021</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7B109A3C-4424-4172-B0A6-29C72D143F52}" type="datetimeFigureOut">
              <a:rPr lang="en-US" smtClean="0"/>
              <a:pPr/>
              <a:t>6/8/2021</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11785600" y="274657"/>
            <a:ext cx="3657600" cy="5851525"/>
          </a:xfrm>
        </p:spPr>
        <p:txBody>
          <a:bodyPr vert="eaVert"/>
          <a:lstStyle/>
          <a:p>
            <a:r>
              <a:rPr lang="ro-RO" smtClean="0"/>
              <a:t>Faceți clic pentru a edita stilul de titlu Coordonator</a:t>
            </a:r>
            <a:endParaRPr lang="en-US"/>
          </a:p>
        </p:txBody>
      </p:sp>
      <p:sp>
        <p:nvSpPr>
          <p:cNvPr id="3" name="Substituent text vertical 2"/>
          <p:cNvSpPr>
            <a:spLocks noGrp="1"/>
          </p:cNvSpPr>
          <p:nvPr>
            <p:ph type="body" orient="vert" idx="1"/>
          </p:nvPr>
        </p:nvSpPr>
        <p:spPr>
          <a:xfrm>
            <a:off x="812800" y="274657"/>
            <a:ext cx="10769600" cy="5851525"/>
          </a:xfrm>
        </p:spPr>
        <p:txBody>
          <a:bodyPr vert="eaVert"/>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7B109A3C-4424-4172-B0A6-29C72D143F52}" type="datetimeFigureOut">
              <a:rPr lang="en-US" smtClean="0"/>
              <a:pPr/>
              <a:t>6/8/2021</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idx="1"/>
          </p:nvPr>
        </p:nvSpPr>
        <p:spPr/>
        <p:txBody>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10"/>
          </p:nvPr>
        </p:nvSpPr>
        <p:spPr/>
        <p:txBody>
          <a:bodyPr/>
          <a:lstStyle/>
          <a:p>
            <a:fld id="{7B109A3C-4424-4172-B0A6-29C72D143F52}" type="datetimeFigureOut">
              <a:rPr lang="en-US" smtClean="0"/>
              <a:pPr/>
              <a:t>6/8/2021</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963084" y="4406919"/>
            <a:ext cx="10363200" cy="1362075"/>
          </a:xfrm>
        </p:spPr>
        <p:txBody>
          <a:bodyPr anchor="t"/>
          <a:lstStyle>
            <a:lvl1pPr algn="l">
              <a:defRPr sz="4000" b="1" cap="all"/>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smtClean="0"/>
              <a:t>Faceți clic pentru a edita stilurile de text Coordonator</a:t>
            </a:r>
          </a:p>
        </p:txBody>
      </p:sp>
      <p:sp>
        <p:nvSpPr>
          <p:cNvPr id="4" name="Substituent dată 3"/>
          <p:cNvSpPr>
            <a:spLocks noGrp="1"/>
          </p:cNvSpPr>
          <p:nvPr>
            <p:ph type="dt" sz="half" idx="10"/>
          </p:nvPr>
        </p:nvSpPr>
        <p:spPr/>
        <p:txBody>
          <a:bodyPr/>
          <a:lstStyle/>
          <a:p>
            <a:fld id="{7B109A3C-4424-4172-B0A6-29C72D143F52}" type="datetimeFigureOut">
              <a:rPr lang="en-US" smtClean="0"/>
              <a:pPr/>
              <a:t>6/8/2021</a:t>
            </a:fld>
            <a:endParaRPr lang="en-US"/>
          </a:p>
        </p:txBody>
      </p:sp>
      <p:sp>
        <p:nvSpPr>
          <p:cNvPr id="5" name="Substituent subsol 4"/>
          <p:cNvSpPr>
            <a:spLocks noGrp="1"/>
          </p:cNvSpPr>
          <p:nvPr>
            <p:ph type="ftr" sz="quarter" idx="11"/>
          </p:nvPr>
        </p:nvSpPr>
        <p:spPr/>
        <p:txBody>
          <a:bodyPr/>
          <a:lstStyle/>
          <a:p>
            <a:endParaRPr lang="en-US"/>
          </a:p>
        </p:txBody>
      </p:sp>
      <p:sp>
        <p:nvSpPr>
          <p:cNvPr id="6" name="Substituent număr diapozitiv 5"/>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conținut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conținut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dată 4"/>
          <p:cNvSpPr>
            <a:spLocks noGrp="1"/>
          </p:cNvSpPr>
          <p:nvPr>
            <p:ph type="dt" sz="half" idx="10"/>
          </p:nvPr>
        </p:nvSpPr>
        <p:spPr/>
        <p:txBody>
          <a:bodyPr/>
          <a:lstStyle/>
          <a:p>
            <a:fld id="{7B109A3C-4424-4172-B0A6-29C72D143F52}" type="datetimeFigureOut">
              <a:rPr lang="en-US" smtClean="0"/>
              <a:pPr/>
              <a:t>6/8/2021</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a:xfrm>
            <a:off x="609600" y="274638"/>
            <a:ext cx="10972800" cy="1143000"/>
          </a:xfrm>
        </p:spPr>
        <p:txBody>
          <a:bodyPr/>
          <a:lstStyle>
            <a:lvl1pPr>
              <a:defRPr/>
            </a:lvl1pPr>
          </a:lstStyle>
          <a:p>
            <a:r>
              <a:rPr lang="ro-RO" smtClean="0"/>
              <a:t>Faceți clic pentru a edita stilul de titlu Coordonator</a:t>
            </a:r>
            <a:endParaRPr lang="en-US"/>
          </a:p>
        </p:txBody>
      </p:sp>
      <p:sp>
        <p:nvSpPr>
          <p:cNvPr id="3" name="Substituent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4" name="Substituent conținut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5" name="Substituent text 4"/>
          <p:cNvSpPr>
            <a:spLocks noGrp="1"/>
          </p:cNvSpPr>
          <p:nvPr>
            <p:ph type="body" sz="quarter" idx="3"/>
          </p:nvPr>
        </p:nvSpPr>
        <p:spPr>
          <a:xfrm>
            <a:off x="619338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smtClean="0"/>
              <a:t>Faceți clic pentru a edita stilurile de text Coordonator</a:t>
            </a:r>
          </a:p>
        </p:txBody>
      </p:sp>
      <p:sp>
        <p:nvSpPr>
          <p:cNvPr id="6" name="Substituent conținut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7" name="Substituent dată 6"/>
          <p:cNvSpPr>
            <a:spLocks noGrp="1"/>
          </p:cNvSpPr>
          <p:nvPr>
            <p:ph type="dt" sz="half" idx="10"/>
          </p:nvPr>
        </p:nvSpPr>
        <p:spPr/>
        <p:txBody>
          <a:bodyPr/>
          <a:lstStyle/>
          <a:p>
            <a:fld id="{7B109A3C-4424-4172-B0A6-29C72D143F52}" type="datetimeFigureOut">
              <a:rPr lang="en-US" smtClean="0"/>
              <a:pPr/>
              <a:t>6/8/2021</a:t>
            </a:fld>
            <a:endParaRPr lang="en-US"/>
          </a:p>
        </p:txBody>
      </p:sp>
      <p:sp>
        <p:nvSpPr>
          <p:cNvPr id="8" name="Substituent subsol 7"/>
          <p:cNvSpPr>
            <a:spLocks noGrp="1"/>
          </p:cNvSpPr>
          <p:nvPr>
            <p:ph type="ftr" sz="quarter" idx="11"/>
          </p:nvPr>
        </p:nvSpPr>
        <p:spPr/>
        <p:txBody>
          <a:bodyPr/>
          <a:lstStyle/>
          <a:p>
            <a:endParaRPr lang="en-US"/>
          </a:p>
        </p:txBody>
      </p:sp>
      <p:sp>
        <p:nvSpPr>
          <p:cNvPr id="9" name="Substituent număr diapozitiv 8"/>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smtClean="0"/>
              <a:t>Faceți clic pentru a edita stilul de titlu Coordonator</a:t>
            </a:r>
            <a:endParaRPr lang="en-US"/>
          </a:p>
        </p:txBody>
      </p:sp>
      <p:sp>
        <p:nvSpPr>
          <p:cNvPr id="3" name="Substituent dată 2"/>
          <p:cNvSpPr>
            <a:spLocks noGrp="1"/>
          </p:cNvSpPr>
          <p:nvPr>
            <p:ph type="dt" sz="half" idx="10"/>
          </p:nvPr>
        </p:nvSpPr>
        <p:spPr/>
        <p:txBody>
          <a:bodyPr/>
          <a:lstStyle/>
          <a:p>
            <a:fld id="{7B109A3C-4424-4172-B0A6-29C72D143F52}" type="datetimeFigureOut">
              <a:rPr lang="en-US" smtClean="0"/>
              <a:pPr/>
              <a:t>6/8/2021</a:t>
            </a:fld>
            <a:endParaRPr lang="en-US"/>
          </a:p>
        </p:txBody>
      </p:sp>
      <p:sp>
        <p:nvSpPr>
          <p:cNvPr id="4" name="Substituent subsol 3"/>
          <p:cNvSpPr>
            <a:spLocks noGrp="1"/>
          </p:cNvSpPr>
          <p:nvPr>
            <p:ph type="ftr" sz="quarter" idx="11"/>
          </p:nvPr>
        </p:nvSpPr>
        <p:spPr/>
        <p:txBody>
          <a:bodyPr/>
          <a:lstStyle/>
          <a:p>
            <a:endParaRPr lang="en-US"/>
          </a:p>
        </p:txBody>
      </p:sp>
      <p:sp>
        <p:nvSpPr>
          <p:cNvPr id="5" name="Substituent număr diapozitiv 4"/>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7B109A3C-4424-4172-B0A6-29C72D143F52}" type="datetimeFigureOut">
              <a:rPr lang="en-US" smtClean="0"/>
              <a:pPr/>
              <a:t>6/8/2021</a:t>
            </a:fld>
            <a:endParaRPr lang="en-US"/>
          </a:p>
        </p:txBody>
      </p:sp>
      <p:sp>
        <p:nvSpPr>
          <p:cNvPr id="3" name="Substituent subsol 2"/>
          <p:cNvSpPr>
            <a:spLocks noGrp="1"/>
          </p:cNvSpPr>
          <p:nvPr>
            <p:ph type="ftr" sz="quarter" idx="11"/>
          </p:nvPr>
        </p:nvSpPr>
        <p:spPr/>
        <p:txBody>
          <a:bodyPr/>
          <a:lstStyle/>
          <a:p>
            <a:endParaRPr lang="en-US"/>
          </a:p>
        </p:txBody>
      </p:sp>
      <p:sp>
        <p:nvSpPr>
          <p:cNvPr id="4" name="Substituent număr diapozitiv 3"/>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609603" y="273050"/>
            <a:ext cx="4011084" cy="1162050"/>
          </a:xfrm>
        </p:spPr>
        <p:txBody>
          <a:bodyPr anchor="b"/>
          <a:lstStyle>
            <a:lvl1pPr algn="l">
              <a:defRPr sz="2000" b="1"/>
            </a:lvl1pPr>
          </a:lstStyle>
          <a:p>
            <a:r>
              <a:rPr lang="ro-RO" smtClean="0"/>
              <a:t>Faceți clic pentru a edita stilul de titlu Coordonator</a:t>
            </a:r>
            <a:endParaRPr lang="en-US"/>
          </a:p>
        </p:txBody>
      </p:sp>
      <p:sp>
        <p:nvSpPr>
          <p:cNvPr id="3" name="Substituent conținut 2"/>
          <p:cNvSpPr>
            <a:spLocks noGrp="1"/>
          </p:cNvSpPr>
          <p:nvPr>
            <p:ph idx="1"/>
          </p:nvPr>
        </p:nvSpPr>
        <p:spPr>
          <a:xfrm>
            <a:off x="4766733" y="27306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text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7B109A3C-4424-4172-B0A6-29C72D143F52}" type="datetimeFigureOut">
              <a:rPr lang="en-US" smtClean="0"/>
              <a:pPr/>
              <a:t>6/8/2021</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2389717" y="4800600"/>
            <a:ext cx="7315200" cy="566738"/>
          </a:xfrm>
        </p:spPr>
        <p:txBody>
          <a:bodyPr anchor="b"/>
          <a:lstStyle>
            <a:lvl1pPr algn="l">
              <a:defRPr sz="2000" b="1"/>
            </a:lvl1pPr>
          </a:lstStyle>
          <a:p>
            <a:r>
              <a:rPr lang="ro-RO" smtClean="0"/>
              <a:t>Faceți clic pentru a edita stilul de titlu Coordonator</a:t>
            </a:r>
            <a:endParaRPr lang="en-US"/>
          </a:p>
        </p:txBody>
      </p:sp>
      <p:sp>
        <p:nvSpPr>
          <p:cNvPr id="3" name="Substituent i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smtClean="0"/>
              <a:t>Faceți clic pentru a edita stilurile de text Coordonator</a:t>
            </a:r>
          </a:p>
        </p:txBody>
      </p:sp>
      <p:sp>
        <p:nvSpPr>
          <p:cNvPr id="5" name="Substituent dată 4"/>
          <p:cNvSpPr>
            <a:spLocks noGrp="1"/>
          </p:cNvSpPr>
          <p:nvPr>
            <p:ph type="dt" sz="half" idx="10"/>
          </p:nvPr>
        </p:nvSpPr>
        <p:spPr/>
        <p:txBody>
          <a:bodyPr/>
          <a:lstStyle/>
          <a:p>
            <a:fld id="{7B109A3C-4424-4172-B0A6-29C72D143F52}" type="datetimeFigureOut">
              <a:rPr lang="en-US" smtClean="0"/>
              <a:pPr/>
              <a:t>6/8/2021</a:t>
            </a:fld>
            <a:endParaRPr lang="en-US"/>
          </a:p>
        </p:txBody>
      </p:sp>
      <p:sp>
        <p:nvSpPr>
          <p:cNvPr id="6" name="Substituent subsol 5"/>
          <p:cNvSpPr>
            <a:spLocks noGrp="1"/>
          </p:cNvSpPr>
          <p:nvPr>
            <p:ph type="ftr" sz="quarter" idx="11"/>
          </p:nvPr>
        </p:nvSpPr>
        <p:spPr/>
        <p:txBody>
          <a:bodyPr/>
          <a:lstStyle/>
          <a:p>
            <a:endParaRPr lang="en-US"/>
          </a:p>
        </p:txBody>
      </p:sp>
      <p:sp>
        <p:nvSpPr>
          <p:cNvPr id="7" name="Substituent număr diapozitiv 6"/>
          <p:cNvSpPr>
            <a:spLocks noGrp="1"/>
          </p:cNvSpPr>
          <p:nvPr>
            <p:ph type="sldNum" sz="quarter" idx="12"/>
          </p:nvPr>
        </p:nvSpPr>
        <p:spPr/>
        <p:txBody>
          <a:bodyPr/>
          <a:lstStyle/>
          <a:p>
            <a:fld id="{F7D24489-2D9B-43F9-873D-907F28278F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o-RO" smtClean="0"/>
              <a:t>Faceți clic pentru a edita stilul de titlu Coordonator</a:t>
            </a:r>
            <a:endParaRPr lang="en-US"/>
          </a:p>
        </p:txBody>
      </p:sp>
      <p:sp>
        <p:nvSpPr>
          <p:cNvPr id="3" name="Substituent text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4" name="Substituent dată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09A3C-4424-4172-B0A6-29C72D143F52}" type="datetimeFigureOut">
              <a:rPr lang="en-US" smtClean="0"/>
              <a:pPr/>
              <a:t>6/8/2021</a:t>
            </a:fld>
            <a:endParaRPr lang="en-US"/>
          </a:p>
        </p:txBody>
      </p:sp>
      <p:sp>
        <p:nvSpPr>
          <p:cNvPr id="5" name="Substituent subsol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D24489-2D9B-43F9-873D-907F28278F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https://brainworldmagazine.com/a-very-brief-history-of-neuroscien" TargetMode="External"/><Relationship Id="rId5" Type="http://schemas.openxmlformats.org/officeDocument/2006/relationships/hyperlink" Target="https://dragospanaitescu.ro/pe-scurt-despre-neurostiinte" TargetMode="External"/><Relationship Id="rId4" Type="http://schemas.openxmlformats.org/officeDocument/2006/relationships/hyperlink" Target="https://www.thriveglobal.ro/stories/10-cele-mai-populare-mituri-despre-creier-de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4000">
              <a:schemeClr val="tx2">
                <a:lumMod val="40000"/>
                <a:lumOff val="60000"/>
              </a:schemeClr>
            </a:gs>
            <a:gs pos="100000">
              <a:srgbClr val="2FA9C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1"/>
            <a:ext cx="10964563" cy="1782147"/>
          </a:xfrm>
          <a:scene3d>
            <a:camera prst="obliqueTopLeft"/>
            <a:lightRig rig="threePt" dir="t"/>
          </a:scene3d>
        </p:spPr>
        <p:txBody>
          <a:bodyPr>
            <a:normAutofit fontScale="90000"/>
          </a:bodyPr>
          <a:lstStyle/>
          <a:p>
            <a:pPr lvl="0" defTabSz="457200" eaLnBrk="0" fontAlgn="base" hangingPunct="0">
              <a:lnSpc>
                <a:spcPct val="100000"/>
              </a:lnSpc>
              <a:spcAft>
                <a:spcPct val="0"/>
              </a:spcAft>
              <a:defRPr/>
            </a:pPr>
            <a:r>
              <a:rPr lang="ro-RO" sz="6200" b="1" dirty="0">
                <a:ln w="1905"/>
                <a:solidFill>
                  <a:srgbClr val="7030A0"/>
                </a:solidFill>
                <a:effectLst>
                  <a:innerShdw blurRad="69850" dist="43180" dir="5400000">
                    <a:srgbClr val="000000">
                      <a:alpha val="65000"/>
                    </a:srgbClr>
                  </a:innerShdw>
                </a:effectLst>
                <a:latin typeface="Algerian" panose="04020705040A02060702" pitchFamily="82" charset="0"/>
                <a:ea typeface="+mn-ea"/>
                <a:cs typeface="+mn-cs"/>
              </a:rPr>
              <a:t>INTRODUCERE ÎN NEUROȘTIINȚE</a:t>
            </a:r>
            <a:r>
              <a:rPr lang="ro-RO" sz="5400" b="1" dirty="0">
                <a:ln w="1905"/>
                <a:solidFill>
                  <a:srgbClr val="AA2308"/>
                </a:solidFill>
                <a:effectLst>
                  <a:innerShdw blurRad="69850" dist="43180" dir="5400000">
                    <a:srgbClr val="000000">
                      <a:alpha val="65000"/>
                    </a:srgbClr>
                  </a:innerShdw>
                </a:effectLst>
                <a:latin typeface="Algerian" panose="04020705040A02060702" pitchFamily="82" charset="0"/>
                <a:ea typeface="+mn-ea"/>
                <a:cs typeface="+mn-cs"/>
              </a:rPr>
              <a:t/>
            </a:r>
            <a:br>
              <a:rPr lang="ro-RO" sz="5400" b="1" dirty="0">
                <a:ln w="1905"/>
                <a:solidFill>
                  <a:srgbClr val="AA2308"/>
                </a:solidFill>
                <a:effectLst>
                  <a:innerShdw blurRad="69850" dist="43180" dir="5400000">
                    <a:srgbClr val="000000">
                      <a:alpha val="65000"/>
                    </a:srgbClr>
                  </a:innerShdw>
                </a:effectLst>
                <a:latin typeface="Algerian" panose="04020705040A02060702" pitchFamily="82" charset="0"/>
                <a:ea typeface="+mn-ea"/>
                <a:cs typeface="+mn-cs"/>
              </a:rPr>
            </a:br>
            <a:endParaRPr lang="en-US" dirty="0"/>
          </a:p>
        </p:txBody>
      </p:sp>
      <p:pic>
        <p:nvPicPr>
          <p:cNvPr id="4" name="Picture 3"/>
          <p:cNvPicPr>
            <a:picLocks noChangeAspect="1"/>
          </p:cNvPicPr>
          <p:nvPr/>
        </p:nvPicPr>
        <p:blipFill>
          <a:blip r:embed="rId2" cstate="print"/>
          <a:stretch>
            <a:fillRect/>
          </a:stretch>
        </p:blipFill>
        <p:spPr>
          <a:xfrm>
            <a:off x="3173256" y="1764027"/>
            <a:ext cx="5837251" cy="4530489"/>
          </a:xfrm>
          <a:prstGeom prst="rect">
            <a:avLst/>
          </a:prstGeom>
        </p:spPr>
      </p:pic>
      <p:sp>
        <p:nvSpPr>
          <p:cNvPr id="5" name="CasetăText 4"/>
          <p:cNvSpPr txBox="1"/>
          <p:nvPr/>
        </p:nvSpPr>
        <p:spPr>
          <a:xfrm>
            <a:off x="992460" y="3222702"/>
            <a:ext cx="2207941" cy="923330"/>
          </a:xfrm>
          <a:prstGeom prst="rect">
            <a:avLst/>
          </a:prstGeom>
          <a:noFill/>
        </p:spPr>
        <p:txBody>
          <a:bodyPr wrap="square" rtlCol="0">
            <a:spAutoFit/>
          </a:bodyPr>
          <a:lstStyle/>
          <a:p>
            <a:pPr algn="ctr"/>
            <a:r>
              <a:rPr lang="ro-RO" b="1" i="1" dirty="0" smtClean="0">
                <a:solidFill>
                  <a:srgbClr val="002060"/>
                </a:solidFill>
                <a:latin typeface="Times New Roman" pitchFamily="18" charset="0"/>
                <a:cs typeface="Times New Roman" pitchFamily="18" charset="0"/>
              </a:rPr>
              <a:t>Grădinița cu Program Prelungit Cristești</a:t>
            </a:r>
            <a:endParaRPr lang="en-US" b="1" i="1" dirty="0">
              <a:solidFill>
                <a:srgbClr val="002060"/>
              </a:solidFill>
              <a:latin typeface="Times New Roman" pitchFamily="18" charset="0"/>
              <a:cs typeface="Times New Roman" pitchFamily="18" charset="0"/>
            </a:endParaRPr>
          </a:p>
        </p:txBody>
      </p:sp>
      <p:sp>
        <p:nvSpPr>
          <p:cNvPr id="7" name="CasetăText 6"/>
          <p:cNvSpPr txBox="1"/>
          <p:nvPr/>
        </p:nvSpPr>
        <p:spPr>
          <a:xfrm>
            <a:off x="9000311" y="3226526"/>
            <a:ext cx="2495004"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ro-RO" b="1" i="1" dirty="0" smtClean="0">
                <a:solidFill>
                  <a:srgbClr val="002060"/>
                </a:solidFill>
                <a:latin typeface="Times New Roman" pitchFamily="18" charset="0"/>
                <a:cs typeface="Times New Roman" pitchFamily="18" charset="0"/>
              </a:rPr>
              <a:t>Material realizat de :</a:t>
            </a:r>
          </a:p>
          <a:p>
            <a:pPr algn="ctr"/>
            <a:r>
              <a:rPr lang="ro-RO" b="1" i="1" dirty="0" smtClean="0">
                <a:solidFill>
                  <a:srgbClr val="002060"/>
                </a:solidFill>
                <a:latin typeface="Times New Roman" pitchFamily="18" charset="0"/>
                <a:cs typeface="Times New Roman" pitchFamily="18" charset="0"/>
              </a:rPr>
              <a:t>Prof. în înv. preșcolar,</a:t>
            </a:r>
          </a:p>
          <a:p>
            <a:pPr algn="ctr"/>
            <a:r>
              <a:rPr lang="ro-RO" b="1" i="1" dirty="0" smtClean="0">
                <a:solidFill>
                  <a:srgbClr val="002060"/>
                </a:solidFill>
                <a:latin typeface="Times New Roman" pitchFamily="18" charset="0"/>
                <a:cs typeface="Times New Roman" pitchFamily="18" charset="0"/>
              </a:rPr>
              <a:t>  </a:t>
            </a:r>
            <a:r>
              <a:rPr lang="ro-RO" b="1" i="1" dirty="0" err="1" smtClean="0">
                <a:solidFill>
                  <a:srgbClr val="002060"/>
                </a:solidFill>
                <a:latin typeface="Times New Roman" pitchFamily="18" charset="0"/>
                <a:cs typeface="Times New Roman" pitchFamily="18" charset="0"/>
              </a:rPr>
              <a:t>Bian</a:t>
            </a:r>
            <a:r>
              <a:rPr lang="ro-RO" b="1" i="1" dirty="0" smtClean="0">
                <a:solidFill>
                  <a:srgbClr val="002060"/>
                </a:solidFill>
                <a:latin typeface="Times New Roman" pitchFamily="18" charset="0"/>
                <a:cs typeface="Times New Roman" pitchFamily="18" charset="0"/>
              </a:rPr>
              <a:t> </a:t>
            </a:r>
            <a:r>
              <a:rPr lang="ro-RO" b="1" i="1" dirty="0" err="1" smtClean="0">
                <a:solidFill>
                  <a:srgbClr val="002060"/>
                </a:solidFill>
                <a:latin typeface="Times New Roman" pitchFamily="18" charset="0"/>
                <a:cs typeface="Times New Roman" pitchFamily="18" charset="0"/>
              </a:rPr>
              <a:t>Antoanela</a:t>
            </a:r>
            <a:endParaRPr lang="en-US" b="1"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850485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https://i.pinimg.com/564x/e3/21/21/e32121b039920927b3cced4d94dc2407.jpg"/>
          <p:cNvPicPr/>
          <p:nvPr/>
        </p:nvPicPr>
        <p:blipFill>
          <a:blip r:embed="rId2" cstate="print"/>
          <a:srcRect/>
          <a:stretch>
            <a:fillRect/>
          </a:stretch>
        </p:blipFill>
        <p:spPr bwMode="auto">
          <a:xfrm>
            <a:off x="0" y="0"/>
            <a:ext cx="12191999" cy="6857999"/>
          </a:xfrm>
          <a:prstGeom prst="rect">
            <a:avLst/>
          </a:prstGeom>
          <a:noFill/>
          <a:ln w="9525">
            <a:noFill/>
            <a:miter lim="800000"/>
            <a:headEnd/>
            <a:tailEnd/>
          </a:ln>
        </p:spPr>
      </p:pic>
      <p:pic>
        <p:nvPicPr>
          <p:cNvPr id="5" name="Picture 2" descr="creee"/>
          <p:cNvPicPr>
            <a:picLocks noChangeAspect="1" noChangeArrowheads="1"/>
          </p:cNvPicPr>
          <p:nvPr/>
        </p:nvPicPr>
        <p:blipFill>
          <a:blip r:embed="rId3" cstate="print"/>
          <a:srcRect l="7286" r="5821" b="70924"/>
          <a:stretch>
            <a:fillRect/>
          </a:stretch>
        </p:blipFill>
        <p:spPr bwMode="auto">
          <a:xfrm>
            <a:off x="2008909" y="1620982"/>
            <a:ext cx="8091055" cy="349134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Titlu 1"/>
          <p:cNvSpPr>
            <a:spLocks noGrp="1"/>
          </p:cNvSpPr>
          <p:nvPr>
            <p:ph type="title"/>
          </p:nvPr>
        </p:nvSpPr>
        <p:spPr/>
        <p:txBody>
          <a:bodyPr>
            <a:normAutofit/>
          </a:bodyPr>
          <a:lstStyle/>
          <a:p>
            <a:pPr algn="ctr"/>
            <a:r>
              <a:rPr lang="ro-RO" sz="2800" b="1" dirty="0" smtClean="0">
                <a:solidFill>
                  <a:schemeClr val="accent5">
                    <a:lumMod val="50000"/>
                  </a:schemeClr>
                </a:solidFill>
                <a:latin typeface="Constantia" pitchFamily="18" charset="0"/>
              </a:rPr>
              <a:t>SUGESTII DIN NEUROȘTIINȚE PENTRU </a:t>
            </a:r>
            <a:br>
              <a:rPr lang="ro-RO" sz="2800" b="1" dirty="0" smtClean="0">
                <a:solidFill>
                  <a:schemeClr val="accent5">
                    <a:lumMod val="50000"/>
                  </a:schemeClr>
                </a:solidFill>
                <a:latin typeface="Constantia" pitchFamily="18" charset="0"/>
              </a:rPr>
            </a:br>
            <a:r>
              <a:rPr lang="ro-RO" sz="2800" b="1" dirty="0" smtClean="0">
                <a:solidFill>
                  <a:schemeClr val="accent5">
                    <a:lumMod val="50000"/>
                  </a:schemeClr>
                </a:solidFill>
                <a:latin typeface="Constantia" pitchFamily="18" charset="0"/>
              </a:rPr>
              <a:t>EDUCAȚIA TIMPURIE</a:t>
            </a:r>
            <a:endParaRPr lang="en-US" sz="2800" b="1" dirty="0">
              <a:solidFill>
                <a:schemeClr val="accent5">
                  <a:lumMod val="50000"/>
                </a:schemeClr>
              </a:solidFill>
              <a:latin typeface="Constantia" pitchFamily="18" charset="0"/>
            </a:endParaRPr>
          </a:p>
        </p:txBody>
      </p:sp>
      <p:sp>
        <p:nvSpPr>
          <p:cNvPr id="3" name="Substituent conținut 2"/>
          <p:cNvSpPr>
            <a:spLocks noGrp="1"/>
          </p:cNvSpPr>
          <p:nvPr>
            <p:ph idx="1"/>
          </p:nvPr>
        </p:nvSpPr>
        <p:spPr>
          <a:xfrm>
            <a:off x="2142309" y="1825625"/>
            <a:ext cx="8007532" cy="4653552"/>
          </a:xfrm>
        </p:spPr>
        <p:txBody>
          <a:bodyPr/>
          <a:lstStyle/>
          <a:p>
            <a:pPr marL="514350" indent="-514350">
              <a:buAutoNum type="arabicPeriod"/>
            </a:pPr>
            <a:r>
              <a:rPr lang="ro-RO" sz="2000" dirty="0" smtClean="0">
                <a:latin typeface="Times New Roman" pitchFamily="18" charset="0"/>
                <a:cs typeface="Times New Roman" pitchFamily="18" charset="0"/>
              </a:rPr>
              <a:t>Primii ani din viață sunt deosebiți de importanți pentru dezvoltarea și învățarea ulterioară.</a:t>
            </a:r>
          </a:p>
          <a:p>
            <a:pPr marL="514350" indent="-514350">
              <a:buAutoNum type="arabicPeriod"/>
            </a:pPr>
            <a:r>
              <a:rPr lang="ro-RO" sz="2000" dirty="0" smtClean="0">
                <a:latin typeface="Times New Roman" pitchFamily="18" charset="0"/>
                <a:cs typeface="Times New Roman" pitchFamily="18" charset="0"/>
              </a:rPr>
              <a:t>Plasticitatea creierului este una dintre caracteristicile acestor vârste timpurii.</a:t>
            </a:r>
          </a:p>
          <a:p>
            <a:pPr marL="514350" indent="-514350">
              <a:buAutoNum type="arabicPeriod"/>
            </a:pPr>
            <a:r>
              <a:rPr lang="ro-RO" sz="2000" dirty="0" smtClean="0">
                <a:latin typeface="Times New Roman" pitchFamily="18" charset="0"/>
                <a:cs typeface="Times New Roman" pitchFamily="18" charset="0"/>
              </a:rPr>
              <a:t>Trebuie luată în considerare relația strânsă dintre dezvoltarea cognitivă, afectivă și socială.</a:t>
            </a:r>
          </a:p>
          <a:p>
            <a:pPr marL="514350" indent="-514350">
              <a:buAutoNum type="arabicPeriod"/>
            </a:pPr>
            <a:r>
              <a:rPr lang="ro-RO" sz="2000" dirty="0" smtClean="0">
                <a:latin typeface="Times New Roman" pitchFamily="18" charset="0"/>
                <a:cs typeface="Times New Roman" pitchFamily="18" charset="0"/>
              </a:rPr>
              <a:t>Comunicarea este un factor cheie în dezvoltare.</a:t>
            </a:r>
          </a:p>
          <a:p>
            <a:pPr marL="514350" indent="-514350">
              <a:buAutoNum type="arabicPeriod"/>
            </a:pPr>
            <a:r>
              <a:rPr lang="ro-RO" sz="2000" dirty="0" smtClean="0">
                <a:latin typeface="Times New Roman" pitchFamily="18" charset="0"/>
                <a:cs typeface="Times New Roman" pitchFamily="18" charset="0"/>
              </a:rPr>
              <a:t>Un mediu afectuos și sigur este o garanție pentru dezvoltare și învățare.</a:t>
            </a:r>
          </a:p>
          <a:p>
            <a:pPr marL="514350" indent="-514350">
              <a:buAutoNum type="arabicPeriod"/>
            </a:pPr>
            <a:r>
              <a:rPr lang="ro-RO" sz="2000" dirty="0" smtClean="0">
                <a:latin typeface="Times New Roman" pitchFamily="18" charset="0"/>
                <a:cs typeface="Times New Roman" pitchFamily="18" charset="0"/>
              </a:rPr>
              <a:t>Dezvoltarea autoreglării cognitive și emoționale este esențială.</a:t>
            </a:r>
          </a:p>
          <a:p>
            <a:pPr marL="514350" indent="-514350">
              <a:buAutoNum type="arabicPeriod"/>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ine 3" descr="https://i.pinimg.com/564x/e3/21/21/e32121b039920927b3cced4d94dc2407.jpg"/>
          <p:cNvPicPr/>
          <p:nvPr/>
        </p:nvPicPr>
        <p:blipFill>
          <a:blip r:embed="rId2" cstate="print"/>
          <a:srcRect/>
          <a:stretch>
            <a:fillRect/>
          </a:stretch>
        </p:blipFill>
        <p:spPr bwMode="auto">
          <a:xfrm>
            <a:off x="1" y="0"/>
            <a:ext cx="12191999" cy="6857999"/>
          </a:xfrm>
          <a:prstGeom prst="rect">
            <a:avLst/>
          </a:prstGeom>
          <a:noFill/>
          <a:ln w="9525">
            <a:noFill/>
            <a:miter lim="800000"/>
            <a:headEnd/>
            <a:tailEnd/>
          </a:ln>
        </p:spPr>
      </p:pic>
      <p:pic>
        <p:nvPicPr>
          <p:cNvPr id="12" name="Picture 2" descr="creee"/>
          <p:cNvPicPr>
            <a:picLocks noChangeAspect="1" noChangeArrowheads="1"/>
          </p:cNvPicPr>
          <p:nvPr/>
        </p:nvPicPr>
        <p:blipFill>
          <a:blip r:embed="rId3" cstate="print"/>
          <a:srcRect l="7286" r="5821" b="70924"/>
          <a:stretch>
            <a:fillRect/>
          </a:stretch>
        </p:blipFill>
        <p:spPr bwMode="auto">
          <a:xfrm>
            <a:off x="2798618" y="1814945"/>
            <a:ext cx="6858000" cy="32973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Dreptunghi 4"/>
          <p:cNvSpPr/>
          <p:nvPr/>
        </p:nvSpPr>
        <p:spPr>
          <a:xfrm>
            <a:off x="3048000" y="2618509"/>
            <a:ext cx="6359236" cy="2862322"/>
          </a:xfrm>
          <a:prstGeom prst="rect">
            <a:avLst/>
          </a:prstGeom>
        </p:spPr>
        <p:txBody>
          <a:bodyPr wrap="square">
            <a:spAutoFit/>
          </a:bodyPr>
          <a:lstStyle/>
          <a:p>
            <a:r>
              <a:rPr lang="en-US" dirty="0" smtClean="0">
                <a:latin typeface="Times New Roman" pitchFamily="18" charset="0"/>
                <a:cs typeface="Times New Roman" pitchFamily="18" charset="0"/>
              </a:rPr>
              <a:t>Howard-Jones, P. A. (2014). Neuroscience and education: myths and messages. </a:t>
            </a:r>
            <a:r>
              <a:rPr lang="en-US" i="1" dirty="0" smtClean="0">
                <a:latin typeface="Times New Roman" pitchFamily="18" charset="0"/>
                <a:cs typeface="Times New Roman" pitchFamily="18" charset="0"/>
              </a:rPr>
              <a:t>Nature Reviews Neuroscience</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15</a:t>
            </a:r>
            <a:r>
              <a:rPr lang="en-US" dirty="0" smtClean="0">
                <a:latin typeface="Times New Roman" pitchFamily="18" charset="0"/>
                <a:cs typeface="Times New Roman" pitchFamily="18" charset="0"/>
              </a:rPr>
              <a:t>(12), 817-824.</a:t>
            </a:r>
          </a:p>
          <a:p>
            <a:r>
              <a:rPr lang="en-US" dirty="0" smtClean="0">
                <a:latin typeface="Times New Roman" pitchFamily="18" charset="0"/>
                <a:cs typeface="Times New Roman" pitchFamily="18" charset="0"/>
              </a:rPr>
              <a:t>https://www.buyerbrain.com/2013/02/28/current-neuromyt</a:t>
            </a:r>
          </a:p>
          <a:p>
            <a:r>
              <a:rPr lang="en-US" dirty="0" smtClean="0">
                <a:latin typeface="Times New Roman" pitchFamily="18" charset="0"/>
                <a:cs typeface="Times New Roman" pitchFamily="18" charset="0"/>
                <a:hlinkClick r:id="rId4"/>
              </a:rPr>
              <a:t>https://www.thriveglobal.ro/stories/10-cele-mai-populare-mituri-despre-creier-dem</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5"/>
              </a:rPr>
              <a:t>https://dragospanaitescu.ro/pe-scurt-despre-neurostiinte</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6"/>
              </a:rPr>
              <a:t>https://brainworldmagazine.com/a-very-brief-history-of-neuroscien</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p>
          <a:p>
            <a:endParaRPr lang="en-US" dirty="0"/>
          </a:p>
        </p:txBody>
      </p:sp>
      <p:sp>
        <p:nvSpPr>
          <p:cNvPr id="11" name="TextBox 10"/>
          <p:cNvSpPr txBox="1"/>
          <p:nvPr/>
        </p:nvSpPr>
        <p:spPr>
          <a:xfrm>
            <a:off x="3075710" y="2244436"/>
            <a:ext cx="1773382" cy="400110"/>
          </a:xfrm>
          <a:prstGeom prst="rect">
            <a:avLst/>
          </a:prstGeom>
          <a:noFill/>
        </p:spPr>
        <p:txBody>
          <a:bodyPr wrap="square" rtlCol="0">
            <a:spAutoFit/>
          </a:bodyPr>
          <a:lstStyle/>
          <a:p>
            <a:r>
              <a:rPr lang="en-US" sz="2000" dirty="0" err="1" smtClean="0">
                <a:latin typeface="Times New Roman" pitchFamily="18" charset="0"/>
                <a:cs typeface="Times New Roman" pitchFamily="18" charset="0"/>
              </a:rPr>
              <a:t>Surse</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ine 3" descr="https://i.pinimg.com/564x/25/b0/46/25b046d9b9f032a4ed26fa7bb95a5eeb.jpg"/>
          <p:cNvPicPr>
            <a:picLocks noChangeAspect="1" noChangeArrowheads="1"/>
          </p:cNvPicPr>
          <p:nvPr/>
        </p:nvPicPr>
        <p:blipFill>
          <a:blip r:embed="rId2" cstate="print">
            <a:extLst>
              <a:ext uri="{28A0092B-C50C-407E-A947-70E740481C1C}">
                <a14:useLocalDpi xmlns:a14="http://schemas.microsoft.com/office/drawing/2010/main" val="0"/>
              </a:ext>
            </a:extLst>
          </a:blip>
          <a:srcRect l="2914" t="5392" r="3088" b="8333"/>
          <a:stretch>
            <a:fillRect/>
          </a:stretch>
        </p:blipFill>
        <p:spPr bwMode="auto">
          <a:xfrm>
            <a:off x="-154902" y="0"/>
            <a:ext cx="12346903" cy="692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3308" y="365125"/>
            <a:ext cx="4945225" cy="1908420"/>
          </a:xfrm>
        </p:spPr>
        <p:txBody>
          <a:bodyPr>
            <a:normAutofit fontScale="90000"/>
          </a:bodyPr>
          <a:lstStyle/>
          <a:p>
            <a:pPr algn="ctr"/>
            <a:r>
              <a:rPr lang="ro-RO" altLang="en-US" sz="5000" b="1" dirty="0">
                <a:latin typeface="Algerian" panose="04020705040A02060702" pitchFamily="82" charset="0"/>
              </a:rPr>
              <a:t>CE SUNT NEUROȘTIINȚELE?</a:t>
            </a:r>
            <a:endParaRPr lang="en-US" dirty="0">
              <a:latin typeface="Algerian" panose="04020705040A02060702" pitchFamily="82"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4347152"/>
              </p:ext>
            </p:extLst>
          </p:nvPr>
        </p:nvGraphicFramePr>
        <p:xfrm>
          <a:off x="711459" y="2422577"/>
          <a:ext cx="1076908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391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ine 4" descr="https://i.pinimg.com/564x/94/bf/7e/94bf7e4a6432a8a5d293f130066f8e98.jpg"/>
          <p:cNvPicPr/>
          <p:nvPr/>
        </p:nvPicPr>
        <p:blipFill>
          <a:blip r:embed="rId2" cstate="print"/>
          <a:srcRect/>
          <a:stretch>
            <a:fillRect/>
          </a:stretch>
        </p:blipFill>
        <p:spPr bwMode="auto">
          <a:xfrm flipH="1">
            <a:off x="-111974" y="2"/>
            <a:ext cx="6652737" cy="6857999"/>
          </a:xfrm>
          <a:prstGeom prst="rect">
            <a:avLst/>
          </a:prstGeom>
          <a:ln>
            <a:noFill/>
          </a:ln>
          <a:effectLst>
            <a:softEdge rad="112500"/>
          </a:effectLst>
        </p:spPr>
      </p:pic>
      <p:pic>
        <p:nvPicPr>
          <p:cNvPr id="4" name="Imagine 4" descr="https://i.pinimg.com/564x/94/bf/7e/94bf7e4a6432a8a5d293f130066f8e98.jpg"/>
          <p:cNvPicPr/>
          <p:nvPr/>
        </p:nvPicPr>
        <p:blipFill>
          <a:blip r:embed="rId2" cstate="print"/>
          <a:srcRect/>
          <a:stretch>
            <a:fillRect/>
          </a:stretch>
        </p:blipFill>
        <p:spPr bwMode="auto">
          <a:xfrm>
            <a:off x="5893845" y="2"/>
            <a:ext cx="6410129" cy="6857999"/>
          </a:xfrm>
          <a:prstGeom prst="rect">
            <a:avLst/>
          </a:prstGeom>
          <a:ln>
            <a:noFill/>
          </a:ln>
          <a:effectLst>
            <a:softEdge rad="112500"/>
          </a:effectLst>
        </p:spPr>
      </p:pic>
      <p:sp>
        <p:nvSpPr>
          <p:cNvPr id="2" name="Title 1"/>
          <p:cNvSpPr>
            <a:spLocks noGrp="1"/>
          </p:cNvSpPr>
          <p:nvPr>
            <p:ph type="title"/>
          </p:nvPr>
        </p:nvSpPr>
        <p:spPr>
          <a:scene3d>
            <a:camera prst="perspectiveFront"/>
            <a:lightRig rig="threePt" dir="t"/>
          </a:scene3d>
        </p:spPr>
        <p:txBody>
          <a:bodyPr/>
          <a:lstStyle/>
          <a:p>
            <a:pPr algn="ctr"/>
            <a:r>
              <a:rPr lang="ro-RO" altLang="en-US" sz="5000" b="1" dirty="0">
                <a:solidFill>
                  <a:schemeClr val="bg1"/>
                </a:solidFill>
                <a:latin typeface="Algerian" panose="04020705040A02060702" pitchFamily="82" charset="0"/>
              </a:rPr>
              <a:t>DRUMUL NEUROȘTIINȚELOR</a:t>
            </a:r>
            <a:endParaRPr lang="en-US" dirty="0">
              <a:solidFill>
                <a:schemeClr val="bg1"/>
              </a:solidFill>
              <a:latin typeface="Algerian" panose="04020705040A02060702" pitchFamily="82" charset="0"/>
            </a:endParaRPr>
          </a:p>
        </p:txBody>
      </p:sp>
      <p:sp>
        <p:nvSpPr>
          <p:cNvPr id="5" name="Content Placeholder 4"/>
          <p:cNvSpPr>
            <a:spLocks noGrp="1"/>
          </p:cNvSpPr>
          <p:nvPr>
            <p:ph sz="half" idx="1"/>
          </p:nvPr>
        </p:nvSpPr>
        <p:spPr>
          <a:xfrm>
            <a:off x="746450" y="2556588"/>
            <a:ext cx="11094097" cy="3485438"/>
          </a:xfrm>
          <a:scene3d>
            <a:camera prst="perspectiveFront"/>
            <a:lightRig rig="threePt" dir="t"/>
          </a:scene3d>
        </p:spPr>
        <p:txBody>
          <a:bodyPr>
            <a:normAutofit fontScale="92500" lnSpcReduction="20000"/>
          </a:bodyPr>
          <a:lstStyle/>
          <a:p>
            <a:pPr marL="0" lvl="0" indent="0" algn="ctr">
              <a:buNone/>
            </a:pPr>
            <a:r>
              <a:rPr lang="ro-RO"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o-RO"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Științe ale creierului</a:t>
            </a:r>
          </a:p>
          <a:p>
            <a:pPr marL="0" lvl="0" indent="0" algn="ctr">
              <a:lnSpc>
                <a:spcPct val="150000"/>
              </a:lnSpc>
              <a:buNone/>
            </a:pPr>
            <a:r>
              <a:rPr lang="ro-RO" sz="2400" i="1" dirty="0" smtClean="0">
                <a:latin typeface="Times New Roman" panose="02020603050405020304" pitchFamily="18" charset="0"/>
                <a:cs typeface="Times New Roman" panose="02020603050405020304" pitchFamily="18" charset="0"/>
              </a:rPr>
              <a:t>Termenul cuprinzător de ,,neuroștiințe” a apărut pentru prima dată în anul 1963, dar a intrat în atenția publicului larg de abia în anii 90, ,,deceniul creierului” după cum l-a numit George Bush.</a:t>
            </a:r>
          </a:p>
          <a:p>
            <a:pPr marL="0" indent="0" algn="ctr">
              <a:lnSpc>
                <a:spcPct val="150000"/>
              </a:lnSpc>
              <a:buNone/>
            </a:pPr>
            <a:r>
              <a:rPr lang="ro-RO" sz="2600" i="1" dirty="0" smtClean="0">
                <a:latin typeface="Times New Roman" pitchFamily="18" charset="0"/>
                <a:cs typeface="Times New Roman" pitchFamily="18" charset="0"/>
              </a:rPr>
              <a:t>Așa numitele ,,științe ale creierului” au făcut o lungă călătorie prin istoria înțelegerii creierului. Drumul până la o asemenea dezvoltare a </a:t>
            </a:r>
            <a:r>
              <a:rPr lang="ro-RO" sz="2600" i="1" dirty="0" err="1" smtClean="0">
                <a:latin typeface="Times New Roman" pitchFamily="18" charset="0"/>
                <a:cs typeface="Times New Roman" pitchFamily="18" charset="0"/>
              </a:rPr>
              <a:t>neuroștiințelor</a:t>
            </a:r>
            <a:r>
              <a:rPr lang="ro-RO" sz="2600" i="1" dirty="0" smtClean="0">
                <a:latin typeface="Times New Roman" pitchFamily="18" charset="0"/>
                <a:cs typeface="Times New Roman" pitchFamily="18" charset="0"/>
              </a:rPr>
              <a:t> nu a fost ușor și nici scurt, el începând din antichitate.</a:t>
            </a:r>
            <a:endParaRPr lang="en-US" sz="2600" i="1" dirty="0" smtClean="0">
              <a:latin typeface="Times New Roman" pitchFamily="18" charset="0"/>
              <a:cs typeface="Times New Roman" pitchFamily="18" charset="0"/>
            </a:endParaRPr>
          </a:p>
          <a:p>
            <a:pPr marL="0" lvl="0" indent="0" algn="ctr">
              <a:lnSpc>
                <a:spcPct val="150000"/>
              </a:lnSpc>
              <a:buNone/>
            </a:pPr>
            <a:endParaRPr lang="ro-RO" sz="2400" i="1" dirty="0" smtClean="0">
              <a:latin typeface="Times New Roman" panose="02020603050405020304" pitchFamily="18" charset="0"/>
              <a:cs typeface="Times New Roman" panose="02020603050405020304" pitchFamily="18" charset="0"/>
            </a:endParaRPr>
          </a:p>
          <a:p>
            <a:pPr marL="0" lvl="0" indent="0" algn="ctr">
              <a:lnSpc>
                <a:spcPct val="150000"/>
              </a:lnSpc>
              <a:buNone/>
            </a:pPr>
            <a:endParaRPr lang="en-US" i="1" dirty="0" smtClean="0">
              <a:latin typeface="Times New Roman" panose="02020603050405020304" pitchFamily="18" charset="0"/>
              <a:cs typeface="Times New Roman" panose="02020603050405020304" pitchFamily="18" charset="0"/>
            </a:endParaRPr>
          </a:p>
          <a:p>
            <a:pPr marL="0" lvl="0" indent="0">
              <a:buNone/>
            </a:pPr>
            <a:endParaRPr lang="en-US" b="1" dirty="0" smtClean="0">
              <a:solidFill>
                <a:srgbClr val="FFFF00"/>
              </a:solidFill>
            </a:endParaRPr>
          </a:p>
          <a:p>
            <a:endParaRPr lang="en-US" dirty="0"/>
          </a:p>
        </p:txBody>
      </p:sp>
    </p:spTree>
    <p:extLst>
      <p:ext uri="{BB962C8B-B14F-4D97-AF65-F5344CB8AC3E}">
        <p14:creationId xmlns:p14="http://schemas.microsoft.com/office/powerpoint/2010/main" val="2033861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5" name="Picture 2" descr="creee"/>
          <p:cNvPicPr>
            <a:picLocks noChangeAspect="1" noChangeArrowheads="1"/>
          </p:cNvPicPr>
          <p:nvPr/>
        </p:nvPicPr>
        <p:blipFill>
          <a:blip r:embed="rId2" cstate="print"/>
          <a:srcRect l="7286" r="5821" b="50182"/>
          <a:stretch>
            <a:fillRect/>
          </a:stretch>
        </p:blipFill>
        <p:spPr bwMode="auto">
          <a:xfrm>
            <a:off x="0" y="0"/>
            <a:ext cx="12192000" cy="6858000"/>
          </a:xfrm>
          <a:prstGeom prst="rect">
            <a:avLst/>
          </a:prstGeom>
          <a:noFill/>
          <a:ln w="9525">
            <a:noFill/>
            <a:miter lim="800000"/>
            <a:headEnd/>
            <a:tailEnd/>
          </a:ln>
        </p:spPr>
      </p:pic>
      <p:pic>
        <p:nvPicPr>
          <p:cNvPr id="5122" name="Imagine 132" descr="https://i.pinimg.com/564x/bd/13/a5/bd13a559847316156ebbe3c0f006c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9701" y="1343608"/>
            <a:ext cx="6153441" cy="5514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
            <a:ext cx="10515600" cy="1690688"/>
          </a:xfrm>
        </p:spPr>
        <p:txBody>
          <a:bodyPr/>
          <a:lstStyle/>
          <a:p>
            <a:pPr algn="ctr"/>
            <a:r>
              <a:rPr lang="ro-RO" altLang="en-US" sz="4900" b="1" dirty="0">
                <a:solidFill>
                  <a:srgbClr val="FF0000"/>
                </a:solidFill>
                <a:latin typeface="Algerian" panose="04020705040A02060702" pitchFamily="82" charset="0"/>
                <a:ea typeface="+mn-ea"/>
                <a:cs typeface="+mn-cs"/>
              </a:rPr>
              <a:t>DRUMUL NEUROȘTIINȚELOR</a:t>
            </a:r>
            <a:endParaRPr lang="en-US" dirty="0">
              <a:solidFill>
                <a:srgbClr val="FF0000"/>
              </a:solidFill>
            </a:endParaRPr>
          </a:p>
        </p:txBody>
      </p:sp>
      <p:sp>
        <p:nvSpPr>
          <p:cNvPr id="8" name="Content Placeholder 7"/>
          <p:cNvSpPr>
            <a:spLocks noGrp="1"/>
          </p:cNvSpPr>
          <p:nvPr>
            <p:ph idx="1"/>
          </p:nvPr>
        </p:nvSpPr>
        <p:spPr>
          <a:xfrm>
            <a:off x="4995747" y="4839629"/>
            <a:ext cx="3037911" cy="1337334"/>
          </a:xfrm>
          <a:scene3d>
            <a:camera prst="perspectiveFront"/>
            <a:lightRig rig="threePt" dir="t"/>
          </a:scene3d>
        </p:spPr>
        <p:txBody>
          <a:bodyPr>
            <a:normAutofit fontScale="77500" lnSpcReduction="20000"/>
          </a:bodyPr>
          <a:lstStyle/>
          <a:p>
            <a:pPr algn="ctr">
              <a:lnSpc>
                <a:spcPct val="120000"/>
              </a:lnSpc>
              <a:buNone/>
            </a:pPr>
            <a:r>
              <a:rPr lang="ro-RO" dirty="0" smtClean="0">
                <a:latin typeface="Algerian" pitchFamily="82" charset="0"/>
              </a:rPr>
              <a:t>MITURI ANTICE DESPRE CREIERUL UMAN</a:t>
            </a:r>
            <a:endParaRPr lang="en-US" dirty="0">
              <a:latin typeface="Algerian" pitchFamily="82" charset="0"/>
            </a:endParaRPr>
          </a:p>
        </p:txBody>
      </p:sp>
      <p:sp>
        <p:nvSpPr>
          <p:cNvPr id="9" name="Oval 8"/>
          <p:cNvSpPr/>
          <p:nvPr/>
        </p:nvSpPr>
        <p:spPr>
          <a:xfrm>
            <a:off x="367542" y="1343608"/>
            <a:ext cx="2037399" cy="993378"/>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lvl="0" algn="ctr"/>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Vechii egipteni</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Oval 10"/>
          <p:cNvSpPr/>
          <p:nvPr/>
        </p:nvSpPr>
        <p:spPr>
          <a:xfrm>
            <a:off x="9667899" y="1160903"/>
            <a:ext cx="2290568" cy="949314"/>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ro-RO" sz="2400" b="1" dirty="0" smtClean="0">
                <a:effectLst>
                  <a:outerShdw blurRad="38100" dist="38100" dir="2700000" algn="tl">
                    <a:srgbClr val="000000">
                      <a:alpha val="43137"/>
                    </a:srgbClr>
                  </a:outerShdw>
                </a:effectLst>
              </a:rPr>
              <a:t>Hippocrate</a:t>
            </a:r>
            <a:endParaRPr lang="en-US" sz="2400" b="1" dirty="0">
              <a:effectLst>
                <a:outerShdw blurRad="38100" dist="38100" dir="2700000" algn="tl">
                  <a:srgbClr val="000000">
                    <a:alpha val="43137"/>
                  </a:srgbClr>
                </a:outerShdw>
              </a:effectLst>
            </a:endParaRPr>
          </a:p>
        </p:txBody>
      </p:sp>
      <p:sp>
        <p:nvSpPr>
          <p:cNvPr id="12" name="Oval 11"/>
          <p:cNvSpPr/>
          <p:nvPr/>
        </p:nvSpPr>
        <p:spPr>
          <a:xfrm>
            <a:off x="1026367" y="4152124"/>
            <a:ext cx="1883424" cy="864269"/>
          </a:xfrm>
          <a:prstGeom prst="ellips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lvl="0"/>
            <a:r>
              <a:rPr lang="ro-RO"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Aristotel</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Oval 12"/>
          <p:cNvSpPr/>
          <p:nvPr/>
        </p:nvSpPr>
        <p:spPr>
          <a:xfrm>
            <a:off x="8891996" y="3959821"/>
            <a:ext cx="1862043" cy="798954"/>
          </a:xfrm>
          <a:prstGeom prst="ellipse">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2400" b="1" dirty="0" err="1" smtClean="0">
                <a:solidFill>
                  <a:schemeClr val="bg2">
                    <a:lumMod val="25000"/>
                  </a:schemeClr>
                </a:solidFill>
                <a:effectLst>
                  <a:outerShdw blurRad="38100" dist="38100" dir="2700000" algn="tl">
                    <a:srgbClr val="000000">
                      <a:alpha val="43137"/>
                    </a:srgbClr>
                  </a:outerShdw>
                </a:effectLst>
              </a:rPr>
              <a:t>Galen</a:t>
            </a:r>
            <a:endParaRPr lang="en-US" sz="2400" b="1" dirty="0">
              <a:solidFill>
                <a:schemeClr val="bg2">
                  <a:lumMod val="25000"/>
                </a:schemeClr>
              </a:solidFill>
              <a:effectLst>
                <a:outerShdw blurRad="38100" dist="38100" dir="2700000" algn="tl">
                  <a:srgbClr val="000000">
                    <a:alpha val="43137"/>
                  </a:srgbClr>
                </a:outerShdw>
              </a:effectLst>
            </a:endParaRPr>
          </a:p>
        </p:txBody>
      </p:sp>
      <p:sp>
        <p:nvSpPr>
          <p:cNvPr id="14" name="Rounded Rectangle 13"/>
          <p:cNvSpPr/>
          <p:nvPr/>
        </p:nvSpPr>
        <p:spPr>
          <a:xfrm>
            <a:off x="215119" y="2355597"/>
            <a:ext cx="3021564" cy="1502281"/>
          </a:xfrm>
          <a:prstGeom prst="roundRect">
            <a:avLst/>
          </a:prstGeom>
          <a:solidFill>
            <a:schemeClr val="accent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ro-RO" altLang="en-US" dirty="0" smtClean="0">
                <a:latin typeface="Times New Roman" panose="02020603050405020304" pitchFamily="18" charset="0"/>
                <a:cs typeface="Times New Roman" panose="02020603050405020304" pitchFamily="18" charset="0"/>
              </a:rPr>
              <a:t>Considerau creierul un organ inutil și considerau inima responsabilă pentru producerea inteligenței.</a:t>
            </a:r>
            <a:endParaRPr lang="en-US" altLang="en-US" dirty="0">
              <a:latin typeface="Times New Roman" panose="02020603050405020304" pitchFamily="18" charset="0"/>
              <a:cs typeface="Times New Roman" panose="02020603050405020304" pitchFamily="18" charset="0"/>
            </a:endParaRPr>
          </a:p>
        </p:txBody>
      </p:sp>
      <p:sp>
        <p:nvSpPr>
          <p:cNvPr id="16" name="Rounded Rectangle 15"/>
          <p:cNvSpPr/>
          <p:nvPr/>
        </p:nvSpPr>
        <p:spPr>
          <a:xfrm>
            <a:off x="215119" y="5016393"/>
            <a:ext cx="2951776" cy="1454817"/>
          </a:xfrm>
          <a:prstGeom prst="roundRect">
            <a:avLst/>
          </a:prstGeom>
          <a:solidFill>
            <a:schemeClr val="accent6">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ro-RO" altLang="en-US" dirty="0" smtClean="0">
                <a:latin typeface="Times New Roman" panose="02020603050405020304" pitchFamily="18" charset="0"/>
                <a:cs typeface="Times New Roman" panose="02020603050405020304" pitchFamily="18" charset="0"/>
              </a:rPr>
              <a:t>Credea că inima este centrul inteligenței, iar creierul servește doar ca și mecanism de răcire pentru sânge.</a:t>
            </a:r>
            <a:endParaRPr lang="en-US" altLang="en-US" dirty="0">
              <a:latin typeface="Times New Roman" panose="02020603050405020304" pitchFamily="18" charset="0"/>
              <a:cs typeface="Times New Roman" panose="02020603050405020304" pitchFamily="18" charset="0"/>
            </a:endParaRPr>
          </a:p>
        </p:txBody>
      </p:sp>
      <p:sp>
        <p:nvSpPr>
          <p:cNvPr id="17" name="Rounded Rectangle 16"/>
          <p:cNvSpPr/>
          <p:nvPr/>
        </p:nvSpPr>
        <p:spPr>
          <a:xfrm>
            <a:off x="8292487" y="4758775"/>
            <a:ext cx="3588663" cy="1831670"/>
          </a:xfrm>
          <a:prstGeom prst="roundRect">
            <a:avLst/>
          </a:prstGeom>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lvl="0" algn="ctr" defTabSz="457200" eaLnBrk="0" fontAlgn="base" hangingPunct="0">
              <a:spcBef>
                <a:spcPct val="0"/>
              </a:spcBef>
              <a:spcAft>
                <a:spcPct val="0"/>
              </a:spcAft>
            </a:pPr>
            <a:r>
              <a:rPr lang="ro-RO" altLang="en-US" dirty="0">
                <a:solidFill>
                  <a:prstClr val="black"/>
                </a:solidFill>
                <a:latin typeface="Times New Roman" panose="02020603050405020304" pitchFamily="18" charset="0"/>
                <a:cs typeface="Times New Roman" panose="02020603050405020304" pitchFamily="18" charset="0"/>
              </a:rPr>
              <a:t>Considera că temperamentul unei persoane și procesele fiziologice ale organismului sunt controlate de creier.</a:t>
            </a:r>
            <a:endParaRPr lang="en-US" altLang="en-US" dirty="0">
              <a:solidFill>
                <a:prstClr val="black"/>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8805202" y="2110217"/>
            <a:ext cx="3247053" cy="1552756"/>
          </a:xfrm>
          <a:prstGeom prst="roundRect">
            <a:avLst/>
          </a:prstGeom>
          <a:solidFill>
            <a:schemeClr val="accent1">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lvl="0" algn="ctr" defTabSz="457200" eaLnBrk="0" fontAlgn="base" hangingPunct="0">
              <a:spcBef>
                <a:spcPct val="0"/>
              </a:spcBef>
              <a:spcAft>
                <a:spcPct val="0"/>
              </a:spcAft>
            </a:pPr>
            <a:r>
              <a:rPr lang="ro-RO" altLang="en-US" dirty="0">
                <a:solidFill>
                  <a:prstClr val="black"/>
                </a:solidFill>
                <a:latin typeface="Times New Roman" pitchFamily="18" charset="0"/>
                <a:cs typeface="Times New Roman" pitchFamily="18" charset="0"/>
              </a:rPr>
              <a:t>Credea că pe lângă implicarea în procesul senzorial creierul este responsabil și pentru inteligență.</a:t>
            </a:r>
            <a:endParaRPr lang="en-US" altLang="en-US"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06902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8" name="Picture 2" descr="creee"/>
          <p:cNvPicPr>
            <a:picLocks noChangeAspect="1" noChangeArrowheads="1"/>
          </p:cNvPicPr>
          <p:nvPr/>
        </p:nvPicPr>
        <p:blipFill>
          <a:blip r:embed="rId2" cstate="print"/>
          <a:srcRect l="7286" r="5821" b="50182"/>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838200" y="365126"/>
            <a:ext cx="10515600" cy="987814"/>
          </a:xfrm>
        </p:spPr>
        <p:txBody>
          <a:bodyPr>
            <a:normAutofit fontScale="90000"/>
          </a:bodyPr>
          <a:lstStyle/>
          <a:p>
            <a:pPr algn="ctr"/>
            <a:r>
              <a:rPr lang="ro-RO" altLang="en-US" sz="4900" b="1" dirty="0">
                <a:solidFill>
                  <a:srgbClr val="002060"/>
                </a:solidFill>
                <a:latin typeface="Algerian" panose="04020705040A02060702" pitchFamily="82" charset="0"/>
              </a:rPr>
              <a:t>DRUMUL </a:t>
            </a:r>
            <a:r>
              <a:rPr lang="ro-RO" altLang="en-US" sz="4900" b="1" dirty="0" smtClean="0">
                <a:solidFill>
                  <a:srgbClr val="002060"/>
                </a:solidFill>
                <a:latin typeface="Algerian" panose="04020705040A02060702" pitchFamily="82" charset="0"/>
              </a:rPr>
              <a:t>NEUROȘTIINȚELOR</a:t>
            </a:r>
            <a:r>
              <a:rPr lang="ro-RO" altLang="en-US" sz="4900" b="1" dirty="0" smtClean="0">
                <a:solidFill>
                  <a:srgbClr val="FF0000"/>
                </a:solidFill>
                <a:latin typeface="Algerian" panose="04020705040A02060702" pitchFamily="82" charset="0"/>
              </a:rPr>
              <a:t/>
            </a:r>
            <a:br>
              <a:rPr lang="ro-RO" altLang="en-US" sz="4900" b="1" dirty="0" smtClean="0">
                <a:solidFill>
                  <a:srgbClr val="FF0000"/>
                </a:solidFill>
                <a:latin typeface="Algerian" panose="04020705040A02060702" pitchFamily="82" charset="0"/>
              </a:rPr>
            </a:br>
            <a:r>
              <a:rPr lang="ro-RO" altLang="en-US" sz="3600" b="1" dirty="0" smtClean="0">
                <a:solidFill>
                  <a:srgbClr val="FF0000"/>
                </a:solidFill>
                <a:latin typeface="Times New Roman" panose="02020603050405020304" pitchFamily="18" charset="0"/>
                <a:cs typeface="Times New Roman" panose="02020603050405020304" pitchFamily="18" charset="0"/>
              </a:rPr>
              <a:t>NEUROȘTIINȚELE MODERNE</a:t>
            </a:r>
            <a:endParaRPr lang="en-US" sz="36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86206"/>
            <a:ext cx="10515600" cy="5141167"/>
          </a:xfrm>
        </p:spPr>
        <p:txBody>
          <a:bodyPr/>
          <a:lstStyle/>
          <a:p>
            <a:pPr marL="0" lvl="0" indent="0" fontAlgn="base">
              <a:lnSpc>
                <a:spcPct val="100000"/>
              </a:lnSpc>
              <a:spcBef>
                <a:spcPct val="20000"/>
              </a:spcBef>
              <a:spcAft>
                <a:spcPct val="0"/>
              </a:spcAft>
              <a:buClr>
                <a:srgbClr val="0BD0D9"/>
              </a:buClr>
              <a:buSzPct val="95000"/>
              <a:buNone/>
            </a:pPr>
            <a:endParaRPr lang="ro-RO" altLang="en-US" sz="1800" dirty="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smtClean="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smtClean="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r>
              <a:rPr lang="ro-RO" altLang="en-US" sz="1800" dirty="0">
                <a:solidFill>
                  <a:prstClr val="black"/>
                </a:solidFill>
                <a:latin typeface="Constantia"/>
              </a:rPr>
              <a:t> </a:t>
            </a:r>
            <a:r>
              <a:rPr lang="ro-RO" altLang="en-US" sz="1800" dirty="0" smtClean="0">
                <a:solidFill>
                  <a:prstClr val="black"/>
                </a:solidFill>
                <a:latin typeface="Constantia"/>
              </a:rPr>
              <a:t> </a:t>
            </a:r>
          </a:p>
          <a:p>
            <a:pPr marL="0" lvl="0" indent="0" fontAlgn="base">
              <a:lnSpc>
                <a:spcPct val="100000"/>
              </a:lnSpc>
              <a:spcBef>
                <a:spcPct val="20000"/>
              </a:spcBef>
              <a:spcAft>
                <a:spcPct val="0"/>
              </a:spcAft>
              <a:buClr>
                <a:srgbClr val="0BD0D9"/>
              </a:buClr>
              <a:buSzPct val="95000"/>
              <a:buNone/>
            </a:pPr>
            <a:endParaRPr lang="ro-RO" altLang="en-US" sz="1800" dirty="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smtClean="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smtClean="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smtClean="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smtClean="0">
              <a:solidFill>
                <a:prstClr val="black"/>
              </a:solidFill>
              <a:latin typeface="Constantia"/>
            </a:endParaRPr>
          </a:p>
          <a:p>
            <a:pPr marL="0" lvl="0" indent="0" fontAlgn="base">
              <a:lnSpc>
                <a:spcPct val="100000"/>
              </a:lnSpc>
              <a:spcBef>
                <a:spcPct val="20000"/>
              </a:spcBef>
              <a:spcAft>
                <a:spcPct val="0"/>
              </a:spcAft>
              <a:buClr>
                <a:srgbClr val="0BD0D9"/>
              </a:buClr>
              <a:buSzPct val="95000"/>
              <a:buNone/>
            </a:pPr>
            <a:endParaRPr lang="ro-RO" altLang="en-US" sz="1800" dirty="0">
              <a:solidFill>
                <a:prstClr val="black"/>
              </a:solidFill>
              <a:latin typeface="Constantia"/>
            </a:endParaRPr>
          </a:p>
          <a:p>
            <a:endParaRPr lang="en-US" dirty="0"/>
          </a:p>
        </p:txBody>
      </p:sp>
      <p:graphicFrame>
        <p:nvGraphicFramePr>
          <p:cNvPr id="4" name="Diagram 3"/>
          <p:cNvGraphicFramePr/>
          <p:nvPr>
            <p:extLst>
              <p:ext uri="{D42A27DB-BD31-4B8C-83A1-F6EECF244321}">
                <p14:modId xmlns:p14="http://schemas.microsoft.com/office/powerpoint/2010/main" val="3065534587"/>
              </p:ext>
            </p:extLst>
          </p:nvPr>
        </p:nvGraphicFramePr>
        <p:xfrm>
          <a:off x="1218889" y="1933303"/>
          <a:ext cx="9205271" cy="2541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a:off x="1169695" y="1268967"/>
            <a:ext cx="9580984" cy="1073019"/>
          </a:xfrm>
          <a:prstGeom prst="rightArrow">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20000"/>
              </a:spcBef>
              <a:spcAft>
                <a:spcPct val="0"/>
              </a:spcAft>
              <a:buClr>
                <a:srgbClr val="0BD0D9"/>
              </a:buClr>
              <a:buSzPct val="95000"/>
            </a:pPr>
            <a:r>
              <a:rPr lang="ro-RO" altLang="en-US" b="1" dirty="0">
                <a:solidFill>
                  <a:srgbClr val="002060"/>
                </a:solidFill>
                <a:latin typeface="Times New Roman" panose="02020603050405020304" pitchFamily="18" charset="0"/>
                <a:cs typeface="Times New Roman" panose="02020603050405020304" pitchFamily="18" charset="0"/>
              </a:rPr>
              <a:t>Primele demersuri științifice ale studierii creierului s-au desfășurat în secolul al XIX-lea: </a:t>
            </a:r>
          </a:p>
        </p:txBody>
      </p:sp>
      <p:sp>
        <p:nvSpPr>
          <p:cNvPr id="6" name="Rounded Rectangle 5"/>
          <p:cNvSpPr/>
          <p:nvPr/>
        </p:nvSpPr>
        <p:spPr>
          <a:xfrm>
            <a:off x="438803" y="5159829"/>
            <a:ext cx="5804935" cy="1358536"/>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20000"/>
              </a:spcBef>
              <a:spcAft>
                <a:spcPct val="0"/>
              </a:spcAft>
              <a:buClr>
                <a:srgbClr val="0BD0D9"/>
              </a:buClr>
              <a:buSzPct val="95000"/>
            </a:pPr>
            <a:r>
              <a:rPr lang="ro-RO" altLang="en-US" dirty="0" smtClean="0">
                <a:solidFill>
                  <a:srgbClr val="002060"/>
                </a:solidFill>
                <a:latin typeface="Constantia"/>
              </a:rPr>
              <a:t>        Neuroștiințele </a:t>
            </a:r>
            <a:r>
              <a:rPr lang="ro-RO" altLang="en-US" dirty="0">
                <a:solidFill>
                  <a:srgbClr val="002060"/>
                </a:solidFill>
                <a:latin typeface="Constantia"/>
              </a:rPr>
              <a:t>moderne sunt rezultatul unor vechi încercări de a înțelege anatomia și fiziologia creierului, un organ pe cât de mare și complex, pe atât de enigmatic și tăcut, cel puțin în aparență.</a:t>
            </a:r>
          </a:p>
        </p:txBody>
      </p:sp>
      <p:sp>
        <p:nvSpPr>
          <p:cNvPr id="7" name="Rounded Rectangle 6"/>
          <p:cNvSpPr/>
          <p:nvPr/>
        </p:nvSpPr>
        <p:spPr>
          <a:xfrm>
            <a:off x="6737999" y="5159828"/>
            <a:ext cx="5110063" cy="1332411"/>
          </a:xfrm>
          <a:prstGeom prst="round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20000"/>
              </a:spcBef>
              <a:spcAft>
                <a:spcPct val="0"/>
              </a:spcAft>
              <a:buClr>
                <a:srgbClr val="0BD0D9"/>
              </a:buClr>
              <a:buSzPct val="95000"/>
            </a:pPr>
            <a:r>
              <a:rPr lang="ro-RO" altLang="en-US" dirty="0" smtClean="0">
                <a:solidFill>
                  <a:prstClr val="black"/>
                </a:solidFill>
                <a:latin typeface="Constantia"/>
              </a:rPr>
              <a:t>       </a:t>
            </a:r>
            <a:r>
              <a:rPr lang="ro-RO" altLang="en-US" dirty="0" smtClean="0">
                <a:solidFill>
                  <a:schemeClr val="accent5">
                    <a:lumMod val="50000"/>
                  </a:schemeClr>
                </a:solidFill>
                <a:latin typeface="Constantia"/>
              </a:rPr>
              <a:t>Astăzi, </a:t>
            </a:r>
            <a:r>
              <a:rPr lang="ro-RO" altLang="en-US" dirty="0" err="1" smtClean="0">
                <a:solidFill>
                  <a:schemeClr val="accent5">
                    <a:lumMod val="50000"/>
                  </a:schemeClr>
                </a:solidFill>
                <a:latin typeface="Constantia"/>
              </a:rPr>
              <a:t>neuroștiințele</a:t>
            </a:r>
            <a:r>
              <a:rPr lang="ro-RO" altLang="en-US" dirty="0" smtClean="0">
                <a:solidFill>
                  <a:schemeClr val="accent5">
                    <a:lumMod val="50000"/>
                  </a:schemeClr>
                </a:solidFill>
                <a:latin typeface="Constantia"/>
              </a:rPr>
              <a:t> </a:t>
            </a:r>
            <a:r>
              <a:rPr lang="ro-RO" altLang="en-US" dirty="0">
                <a:solidFill>
                  <a:schemeClr val="accent5">
                    <a:lumMod val="50000"/>
                  </a:schemeClr>
                </a:solidFill>
                <a:latin typeface="Constantia"/>
              </a:rPr>
              <a:t>reprezintă zona cea mai activă a cercetătorilor privind funcțiile creierului și cauzele comportamentului uman.</a:t>
            </a:r>
            <a:endParaRPr lang="en-US" altLang="en-US" dirty="0">
              <a:solidFill>
                <a:schemeClr val="accent5">
                  <a:lumMod val="50000"/>
                </a:schemeClr>
              </a:solidFill>
              <a:latin typeface="Constantia"/>
            </a:endParaRPr>
          </a:p>
        </p:txBody>
      </p:sp>
      <p:sp>
        <p:nvSpPr>
          <p:cNvPr id="12" name="Dreptunghi rotunjit 11"/>
          <p:cNvSpPr/>
          <p:nvPr/>
        </p:nvSpPr>
        <p:spPr>
          <a:xfrm>
            <a:off x="1436914" y="4323806"/>
            <a:ext cx="9196252" cy="705394"/>
          </a:xfrm>
          <a:prstGeom prst="roundRect">
            <a:avLst/>
          </a:prstGeom>
          <a:solidFill>
            <a:schemeClr val="accent6">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o-RO" dirty="0" smtClean="0"/>
              <a:t>l</a:t>
            </a:r>
            <a:endParaRPr lang="en-US" dirty="0"/>
          </a:p>
        </p:txBody>
      </p:sp>
      <p:sp>
        <p:nvSpPr>
          <p:cNvPr id="15" name="Dreptunghi 14"/>
          <p:cNvSpPr/>
          <p:nvPr/>
        </p:nvSpPr>
        <p:spPr>
          <a:xfrm>
            <a:off x="1554480" y="4362994"/>
            <a:ext cx="9000308" cy="646331"/>
          </a:xfrm>
          <a:prstGeom prst="rect">
            <a:avLst/>
          </a:prstGeom>
        </p:spPr>
        <p:txBody>
          <a:bodyPr wrap="square">
            <a:spAutoFit/>
          </a:bodyPr>
          <a:lstStyle/>
          <a:p>
            <a:pPr algn="just"/>
            <a:r>
              <a:rPr lang="ro-RO" b="1" dirty="0" smtClean="0">
                <a:latin typeface="Times New Roman" pitchFamily="18" charset="0"/>
                <a:cs typeface="Times New Roman" pitchFamily="18" charset="0"/>
              </a:rPr>
              <a:t>    </a:t>
            </a:r>
            <a:r>
              <a:rPr lang="ro-RO" b="1" dirty="0" smtClean="0">
                <a:solidFill>
                  <a:schemeClr val="tx2">
                    <a:lumMod val="75000"/>
                  </a:schemeClr>
                </a:solidFill>
                <a:latin typeface="Times New Roman" pitchFamily="18" charset="0"/>
                <a:cs typeface="Times New Roman" pitchFamily="18" charset="0"/>
              </a:rPr>
              <a:t>De-a lungul secolului XX s-au realizat unele progrese, dar adevăratul ,,Boom” al </a:t>
            </a:r>
            <a:r>
              <a:rPr lang="ro-RO" b="1" dirty="0" err="1" smtClean="0">
                <a:solidFill>
                  <a:schemeClr val="tx2">
                    <a:lumMod val="75000"/>
                  </a:schemeClr>
                </a:solidFill>
                <a:latin typeface="Times New Roman" pitchFamily="18" charset="0"/>
                <a:cs typeface="Times New Roman" pitchFamily="18" charset="0"/>
              </a:rPr>
              <a:t>neuroștiințelor</a:t>
            </a:r>
            <a:r>
              <a:rPr lang="ro-RO" b="1" dirty="0" smtClean="0">
                <a:solidFill>
                  <a:schemeClr val="tx2">
                    <a:lumMod val="75000"/>
                  </a:schemeClr>
                </a:solidFill>
                <a:latin typeface="Times New Roman" pitchFamily="18" charset="0"/>
                <a:cs typeface="Times New Roman" pitchFamily="18" charset="0"/>
              </a:rPr>
              <a:t> a avut loc în anii 90, inițial în Statele Unite.</a:t>
            </a:r>
            <a:endParaRPr lang="en-US"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633768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13" name="Picture 2" descr="creee"/>
          <p:cNvPicPr>
            <a:picLocks noChangeAspect="1" noChangeArrowheads="1"/>
          </p:cNvPicPr>
          <p:nvPr/>
        </p:nvPicPr>
        <p:blipFill>
          <a:blip r:embed="rId2" cstate="print"/>
          <a:srcRect l="7286" r="5821" b="50182"/>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838200" y="75878"/>
            <a:ext cx="10515600" cy="1071789"/>
          </a:xfrm>
        </p:spPr>
        <p:txBody>
          <a:bodyPr>
            <a:normAutofit/>
          </a:bodyPr>
          <a:lstStyle/>
          <a:p>
            <a:pPr algn="ctr"/>
            <a:r>
              <a:rPr lang="ro-RO" altLang="en-US" sz="3200" b="1" dirty="0">
                <a:solidFill>
                  <a:srgbClr val="04617B"/>
                </a:solidFill>
                <a:latin typeface="Algerian" panose="04020705040A02060702" pitchFamily="82" charset="0"/>
              </a:rPr>
              <a:t>NEURO-MITURI </a:t>
            </a:r>
            <a:r>
              <a:rPr lang="ro-RO" altLang="en-US" sz="3200" b="1" dirty="0" smtClean="0">
                <a:solidFill>
                  <a:srgbClr val="04617B"/>
                </a:solidFill>
                <a:latin typeface="Algerian" panose="04020705040A02060702" pitchFamily="82" charset="0"/>
              </a:rPr>
              <a:t>ÎN EDUCAȚIE</a:t>
            </a:r>
            <a:br>
              <a:rPr lang="ro-RO" altLang="en-US" sz="3200" b="1" dirty="0" smtClean="0">
                <a:solidFill>
                  <a:srgbClr val="04617B"/>
                </a:solidFill>
                <a:latin typeface="Algerian" panose="04020705040A02060702" pitchFamily="82" charset="0"/>
              </a:rPr>
            </a:br>
            <a:r>
              <a:rPr lang="ro-RO" altLang="en-US" sz="2000" b="1" dirty="0">
                <a:solidFill>
                  <a:srgbClr val="04617B"/>
                </a:solidFill>
                <a:latin typeface="Constantia" panose="02030602050306030303" pitchFamily="18" charset="0"/>
              </a:rPr>
              <a:t>CREIERUL-MITURI VS REALITATE ÎN NEUROȘTIINȚE</a:t>
            </a:r>
            <a:endParaRPr lang="en-US" dirty="0">
              <a:latin typeface="Algerian" panose="04020705040A02060702" pitchFamily="82" charset="0"/>
            </a:endParaRPr>
          </a:p>
        </p:txBody>
      </p:sp>
      <p:sp>
        <p:nvSpPr>
          <p:cNvPr id="6" name="Right Arrow 5"/>
          <p:cNvSpPr/>
          <p:nvPr/>
        </p:nvSpPr>
        <p:spPr>
          <a:xfrm>
            <a:off x="420131" y="1424861"/>
            <a:ext cx="2438400" cy="1145060"/>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ro-RO" b="1" dirty="0">
                <a:solidFill>
                  <a:srgbClr val="E86718"/>
                </a:solidFill>
                <a:latin typeface="Times New Roman" panose="02020603050405020304" pitchFamily="18" charset="0"/>
                <a:cs typeface="Times New Roman" panose="02020603050405020304" pitchFamily="18" charset="0"/>
              </a:rPr>
              <a:t>Ne folosim doar 10% din creier</a:t>
            </a:r>
            <a:endParaRPr lang="en-US" dirty="0">
              <a:solidFill>
                <a:srgbClr val="E86718"/>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503140" y="1384662"/>
            <a:ext cx="8359347" cy="1423851"/>
          </a:xfrm>
          <a:prstGeom prst="roundRect">
            <a:avLst/>
          </a:prstGeom>
          <a:effectLst>
            <a:glow rad="101600">
              <a:schemeClr val="accent2">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r>
              <a:rPr lang="ro-RO" dirty="0" smtClean="0"/>
              <a:t>Fiecare parte a creierului ne e utilă, nu avem părți misterioase, în stare latentă, cu abilități magice.</a:t>
            </a:r>
          </a:p>
          <a:p>
            <a:pPr algn="ctr"/>
            <a:r>
              <a:rPr lang="ro-RO" dirty="0" smtClean="0"/>
              <a:t>Adevărul este că ne folosim creierul la capacitate maximă în fiecare zi, inclusiv în timpul somnului.</a:t>
            </a:r>
            <a:endParaRPr lang="en-US" dirty="0" smtClean="0"/>
          </a:p>
          <a:p>
            <a:pPr algn="ctr"/>
            <a:endParaRPr lang="en-US" dirty="0"/>
          </a:p>
        </p:txBody>
      </p:sp>
      <p:sp>
        <p:nvSpPr>
          <p:cNvPr id="9" name="Right Arrow 8"/>
          <p:cNvSpPr/>
          <p:nvPr/>
        </p:nvSpPr>
        <p:spPr>
          <a:xfrm>
            <a:off x="362465" y="2987006"/>
            <a:ext cx="2438400" cy="1145060"/>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ro-RO" b="1" dirty="0" smtClean="0">
                <a:solidFill>
                  <a:srgbClr val="E86718"/>
                </a:solidFill>
                <a:effectLst/>
                <a:latin typeface="Times New Roman" panose="02020603050405020304" pitchFamily="18" charset="0"/>
                <a:ea typeface="Calibri" panose="020F0502020204030204" pitchFamily="34" charset="0"/>
                <a:cs typeface="Times New Roman" panose="02020603050405020304" pitchFamily="18" charset="0"/>
              </a:rPr>
              <a:t>Zahărul reduce atenția</a:t>
            </a:r>
            <a:endParaRPr lang="en-US" dirty="0">
              <a:solidFill>
                <a:srgbClr val="E8671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ight Arrow 10"/>
          <p:cNvSpPr/>
          <p:nvPr/>
        </p:nvSpPr>
        <p:spPr>
          <a:xfrm>
            <a:off x="329515" y="4409264"/>
            <a:ext cx="2962325" cy="1967899"/>
          </a:xfrm>
          <a:prstGeom prst="rightArrow">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ro-RO" b="1" dirty="0" smtClean="0">
                <a:solidFill>
                  <a:srgbClr val="E86718"/>
                </a:solidFill>
                <a:effectLst/>
                <a:latin typeface="Times New Roman" panose="02020603050405020304" pitchFamily="18" charset="0"/>
                <a:ea typeface="Calibri" panose="020F0502020204030204" pitchFamily="34" charset="0"/>
                <a:cs typeface="Times New Roman" panose="02020603050405020304" pitchFamily="18" charset="0"/>
              </a:rPr>
              <a:t>Creierul se poate dezvolta doar atunci când e expus la stimuli intelectuali</a:t>
            </a:r>
            <a:endParaRPr lang="en-US" dirty="0">
              <a:solidFill>
                <a:srgbClr val="E86718"/>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3503140" y="3067383"/>
            <a:ext cx="8359347" cy="1217233"/>
          </a:xfrm>
          <a:prstGeom prst="roundRect">
            <a:avLst/>
          </a:prstGeom>
          <a:effectLst>
            <a:glow rad="101600">
              <a:schemeClr val="accent2">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r>
              <a:rPr lang="en-US" dirty="0" smtClean="0"/>
              <a:t>Conform </a:t>
            </a:r>
            <a:r>
              <a:rPr lang="en-US" dirty="0" err="1" smtClean="0"/>
              <a:t>acestui</a:t>
            </a:r>
            <a:r>
              <a:rPr lang="en-US" dirty="0" smtClean="0"/>
              <a:t> </a:t>
            </a:r>
            <a:r>
              <a:rPr lang="en-US" dirty="0" err="1" smtClean="0"/>
              <a:t>mit</a:t>
            </a:r>
            <a:r>
              <a:rPr lang="en-US" dirty="0" smtClean="0"/>
              <a:t> </a:t>
            </a:r>
            <a:r>
              <a:rPr lang="en-US" dirty="0" err="1" smtClean="0"/>
              <a:t>copiii</a:t>
            </a:r>
            <a:r>
              <a:rPr lang="en-US" dirty="0" smtClean="0"/>
              <a:t> </a:t>
            </a:r>
            <a:r>
              <a:rPr lang="en-US" dirty="0" err="1" smtClean="0"/>
              <a:t>ar</a:t>
            </a:r>
            <a:r>
              <a:rPr lang="en-US" dirty="0" smtClean="0"/>
              <a:t> </a:t>
            </a:r>
            <a:r>
              <a:rPr lang="en-US" dirty="0" err="1" smtClean="0"/>
              <a:t>deveni</a:t>
            </a:r>
            <a:r>
              <a:rPr lang="en-US" dirty="0" smtClean="0"/>
              <a:t> </a:t>
            </a:r>
            <a:r>
              <a:rPr lang="en-US" dirty="0" err="1" smtClean="0"/>
              <a:t>mai</a:t>
            </a:r>
            <a:r>
              <a:rPr lang="en-US" dirty="0" smtClean="0"/>
              <a:t> </a:t>
            </a:r>
            <a:r>
              <a:rPr lang="en-US" dirty="0" err="1" smtClean="0"/>
              <a:t>puțin</a:t>
            </a:r>
            <a:r>
              <a:rPr lang="en-US" dirty="0" smtClean="0"/>
              <a:t> </a:t>
            </a:r>
            <a:r>
              <a:rPr lang="en-US" dirty="0" err="1" smtClean="0"/>
              <a:t>atenți</a:t>
            </a:r>
            <a:r>
              <a:rPr lang="en-US" dirty="0" smtClean="0"/>
              <a:t> </a:t>
            </a:r>
            <a:r>
              <a:rPr lang="en-US" dirty="0" err="1" smtClean="0"/>
              <a:t>după</a:t>
            </a:r>
            <a:r>
              <a:rPr lang="en-US" dirty="0" smtClean="0"/>
              <a:t> </a:t>
            </a:r>
            <a:r>
              <a:rPr lang="en-US" dirty="0" err="1" smtClean="0"/>
              <a:t>ce</a:t>
            </a:r>
            <a:r>
              <a:rPr lang="en-US" dirty="0" smtClean="0"/>
              <a:t> </a:t>
            </a:r>
            <a:r>
              <a:rPr lang="en-US" dirty="0" err="1" smtClean="0"/>
              <a:t>consumă</a:t>
            </a:r>
            <a:r>
              <a:rPr lang="en-US" dirty="0" smtClean="0"/>
              <a:t> </a:t>
            </a:r>
            <a:r>
              <a:rPr lang="en-US" dirty="0" err="1" smtClean="0"/>
              <a:t>dulciuri</a:t>
            </a:r>
            <a:r>
              <a:rPr lang="en-US" dirty="0" smtClean="0"/>
              <a:t> </a:t>
            </a:r>
            <a:r>
              <a:rPr lang="en-US" dirty="0" err="1" smtClean="0"/>
              <a:t>sau</a:t>
            </a:r>
            <a:r>
              <a:rPr lang="en-US" dirty="0" smtClean="0"/>
              <a:t> </a:t>
            </a:r>
            <a:r>
              <a:rPr lang="en-US" dirty="0" err="1" smtClean="0"/>
              <a:t>băuturi</a:t>
            </a:r>
            <a:r>
              <a:rPr lang="en-US" dirty="0" smtClean="0"/>
              <a:t> </a:t>
            </a:r>
            <a:r>
              <a:rPr lang="en-US" dirty="0" err="1" smtClean="0"/>
              <a:t>dulci</a:t>
            </a:r>
            <a:r>
              <a:rPr lang="en-US" dirty="0" smtClean="0"/>
              <a:t>. </a:t>
            </a:r>
            <a:endParaRPr lang="ro-RO" dirty="0" smtClean="0"/>
          </a:p>
          <a:p>
            <a:pPr algn="ctr"/>
            <a:r>
              <a:rPr lang="ro-RO" dirty="0" smtClean="0"/>
              <a:t>Nu s-a demonstrat că zahărul este dăunător pentru creier, poate fi dăunător sănătății din alte motive, dar nu și în ceea ce privește efectul său asupra creierului.</a:t>
            </a:r>
            <a:endParaRPr lang="en-US" dirty="0" smtClean="0"/>
          </a:p>
          <a:p>
            <a:pPr algn="ctr"/>
            <a:endParaRPr lang="en-US" dirty="0"/>
          </a:p>
        </p:txBody>
      </p:sp>
      <p:sp>
        <p:nvSpPr>
          <p:cNvPr id="15" name="Rounded Rectangle 14"/>
          <p:cNvSpPr/>
          <p:nvPr/>
        </p:nvSpPr>
        <p:spPr>
          <a:xfrm>
            <a:off x="3513910" y="4549700"/>
            <a:ext cx="8373292" cy="1275963"/>
          </a:xfrm>
          <a:prstGeom prst="roundRect">
            <a:avLst/>
          </a:prstGeom>
          <a:effectLst>
            <a:glow rad="101600">
              <a:schemeClr val="accent2">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r>
              <a:rPr lang="ro-RO" dirty="0" smtClean="0"/>
              <a:t>Unele din cele mai recente descoperiri din domeniul </a:t>
            </a:r>
            <a:r>
              <a:rPr lang="ro-RO" dirty="0" err="1" smtClean="0"/>
              <a:t>neuroștiinței</a:t>
            </a:r>
            <a:r>
              <a:rPr lang="ro-RO" dirty="0" smtClean="0"/>
              <a:t> arată că poți să-și dezvolți creierul prin activități care nu sunt intelectuale. O activitate fizică constantă, începută la vârsta de trei-patru ani stimulează factorii de creștere neuronală care vor fi transmiși creierului, determinându-l astfel să se dezvolte.</a:t>
            </a:r>
            <a:endParaRPr lang="en-US" dirty="0" smtClean="0"/>
          </a:p>
          <a:p>
            <a:pPr algn="ctr"/>
            <a:endParaRPr lang="en-US" dirty="0"/>
          </a:p>
        </p:txBody>
      </p:sp>
      <p:pic>
        <p:nvPicPr>
          <p:cNvPr id="16" name="Picture 15"/>
          <p:cNvPicPr>
            <a:picLocks noChangeAspect="1"/>
          </p:cNvPicPr>
          <p:nvPr/>
        </p:nvPicPr>
        <p:blipFill>
          <a:blip r:embed="rId3" cstate="print"/>
          <a:stretch>
            <a:fillRect/>
          </a:stretch>
        </p:blipFill>
        <p:spPr>
          <a:xfrm rot="780000">
            <a:off x="9613114" y="208366"/>
            <a:ext cx="1964661" cy="1107354"/>
          </a:xfrm>
          <a:prstGeom prst="rect">
            <a:avLst/>
          </a:prstGeom>
        </p:spPr>
      </p:pic>
      <p:pic>
        <p:nvPicPr>
          <p:cNvPr id="17" name="Picture 16"/>
          <p:cNvPicPr>
            <a:picLocks noChangeAspect="1"/>
          </p:cNvPicPr>
          <p:nvPr/>
        </p:nvPicPr>
        <p:blipFill>
          <a:blip r:embed="rId4" cstate="print"/>
          <a:stretch>
            <a:fillRect/>
          </a:stretch>
        </p:blipFill>
        <p:spPr>
          <a:xfrm rot="-780000">
            <a:off x="599990" y="203913"/>
            <a:ext cx="1969655" cy="1110169"/>
          </a:xfrm>
          <a:prstGeom prst="rect">
            <a:avLst/>
          </a:prstGeom>
        </p:spPr>
      </p:pic>
    </p:spTree>
    <p:extLst>
      <p:ext uri="{BB962C8B-B14F-4D97-AF65-F5344CB8AC3E}">
        <p14:creationId xmlns:p14="http://schemas.microsoft.com/office/powerpoint/2010/main" val="1595547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16" name="Picture 2" descr="creee"/>
          <p:cNvPicPr>
            <a:picLocks noChangeAspect="1" noChangeArrowheads="1"/>
          </p:cNvPicPr>
          <p:nvPr/>
        </p:nvPicPr>
        <p:blipFill>
          <a:blip r:embed="rId3" cstate="print"/>
          <a:srcRect l="7286" r="5821" b="50182"/>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838200" y="75878"/>
            <a:ext cx="10515600" cy="1071789"/>
          </a:xfrm>
        </p:spPr>
        <p:txBody>
          <a:bodyPr>
            <a:normAutofit/>
          </a:bodyPr>
          <a:lstStyle/>
          <a:p>
            <a:pPr algn="ctr"/>
            <a:r>
              <a:rPr lang="ro-RO" altLang="en-US" sz="3200" b="1" dirty="0">
                <a:solidFill>
                  <a:srgbClr val="04617B"/>
                </a:solidFill>
                <a:latin typeface="Algerian" panose="04020705040A02060702" pitchFamily="82" charset="0"/>
              </a:rPr>
              <a:t>NEURO-MITURI </a:t>
            </a:r>
            <a:r>
              <a:rPr lang="ro-RO" altLang="en-US" sz="3200" b="1" dirty="0" smtClean="0">
                <a:solidFill>
                  <a:srgbClr val="04617B"/>
                </a:solidFill>
                <a:latin typeface="Algerian" panose="04020705040A02060702" pitchFamily="82" charset="0"/>
              </a:rPr>
              <a:t>ÎN EDUCAȚIE</a:t>
            </a:r>
            <a:br>
              <a:rPr lang="ro-RO" altLang="en-US" sz="3200" b="1" dirty="0" smtClean="0">
                <a:solidFill>
                  <a:srgbClr val="04617B"/>
                </a:solidFill>
                <a:latin typeface="Algerian" panose="04020705040A02060702" pitchFamily="82" charset="0"/>
              </a:rPr>
            </a:br>
            <a:r>
              <a:rPr lang="ro-RO" altLang="en-US" sz="2000" b="1" dirty="0">
                <a:solidFill>
                  <a:srgbClr val="04617B"/>
                </a:solidFill>
                <a:latin typeface="Constantia" panose="02030602050306030303" pitchFamily="18" charset="0"/>
              </a:rPr>
              <a:t>CREIERUL-MITURI VS REALITATE ÎN NEUROȘTIINȚE</a:t>
            </a:r>
            <a:endParaRPr lang="en-US" dirty="0">
              <a:latin typeface="Algerian" panose="04020705040A02060702" pitchFamily="82" charset="0"/>
            </a:endParaRPr>
          </a:p>
        </p:txBody>
      </p:sp>
      <p:sp>
        <p:nvSpPr>
          <p:cNvPr id="6" name="Right Arrow 5"/>
          <p:cNvSpPr/>
          <p:nvPr/>
        </p:nvSpPr>
        <p:spPr>
          <a:xfrm>
            <a:off x="486033" y="1260390"/>
            <a:ext cx="2508423" cy="1526418"/>
          </a:xfrm>
          <a:prstGeom prst="rightArrow">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ro-RO" b="1" dirty="0" smtClean="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Rămânem cu același număr de neuroni toată viața</a:t>
            </a:r>
            <a:endParaRPr lang="en-US"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ounded Rectangle 6"/>
          <p:cNvSpPr/>
          <p:nvPr/>
        </p:nvSpPr>
        <p:spPr>
          <a:xfrm>
            <a:off x="3477014" y="1319349"/>
            <a:ext cx="8359347" cy="1541416"/>
          </a:xfrm>
          <a:prstGeom prst="roundRect">
            <a:avLst/>
          </a:prstGeom>
          <a:effectLst>
            <a:glow rad="101600">
              <a:schemeClr val="accent6">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r>
              <a:rPr lang="ro-RO" dirty="0" smtClean="0"/>
              <a:t>S-a descoperit faptul că se nasc neuroni noi pe toată durata vieții. Este adevărat-creierul prezintă o plasticitate (abilitatea de a se modifica singur) mai mare în perioada copilăriei timpurii, perioadă mai intensivă în ceea ce privește învățarea, însă creierul își păstrează plasticitatea pe tot parcursul vieții și se remodelează permanent. </a:t>
            </a:r>
            <a:endParaRPr lang="en-US" dirty="0" smtClean="0"/>
          </a:p>
          <a:p>
            <a:pPr algn="ctr"/>
            <a:endParaRPr lang="en-US" dirty="0"/>
          </a:p>
        </p:txBody>
      </p:sp>
      <p:sp>
        <p:nvSpPr>
          <p:cNvPr id="9" name="Right Arrow 8"/>
          <p:cNvSpPr/>
          <p:nvPr/>
        </p:nvSpPr>
        <p:spPr>
          <a:xfrm>
            <a:off x="512159" y="2947818"/>
            <a:ext cx="2438400" cy="1145060"/>
          </a:xfrm>
          <a:prstGeom prst="rightArrow">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spcAft>
                <a:spcPts val="0"/>
              </a:spcAft>
            </a:pPr>
            <a:r>
              <a:rPr lang="ro-RO" b="1" dirty="0" smtClean="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Efectul Mozart</a:t>
            </a:r>
            <a:endParaRPr lang="en-US"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3503140" y="3106757"/>
            <a:ext cx="8359347" cy="1322024"/>
          </a:xfrm>
          <a:prstGeom prst="roundRect">
            <a:avLst/>
          </a:prstGeom>
          <a:effectLst>
            <a:glow rad="101600">
              <a:schemeClr val="accent6">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r>
              <a:rPr lang="ro-RO" dirty="0" smtClean="0"/>
              <a:t>Rezultate solide dovedesc că nu există de fapt efectul Mozart și deci nu se poate vorbi de îmbunătățiri cognitive prin simpla ascultare a muzicii compozitorului austriac. Adevărul este că nu doar ritmurile lui Mozart, ci foarte multe stiluri muzicale stimulează dispoziția și starea de bine.</a:t>
            </a:r>
            <a:endParaRPr lang="en-US" dirty="0" smtClean="0"/>
          </a:p>
          <a:p>
            <a:pPr algn="ctr"/>
            <a:endParaRPr lang="en-US" dirty="0"/>
          </a:p>
        </p:txBody>
      </p:sp>
      <p:sp>
        <p:nvSpPr>
          <p:cNvPr id="15" name="Rounded Rectangle 14"/>
          <p:cNvSpPr/>
          <p:nvPr/>
        </p:nvSpPr>
        <p:spPr>
          <a:xfrm>
            <a:off x="3503140" y="4704204"/>
            <a:ext cx="8359347" cy="1377109"/>
          </a:xfrm>
          <a:prstGeom prst="roundRect">
            <a:avLst/>
          </a:prstGeom>
          <a:effectLst>
            <a:glow rad="101600">
              <a:schemeClr val="accent6">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Pentru copii eșecul oferă beneficii care nu pot fi obținute în nici un alt mod.</a:t>
            </a:r>
            <a:endParaRPr lang="en-US" dirty="0" smtClean="0"/>
          </a:p>
          <a:p>
            <a:pPr algn="ctr"/>
            <a:r>
              <a:rPr lang="ro-RO" dirty="0" smtClean="0"/>
              <a:t>Eșecul este un cadou deghizat sub forma unei experiențe neplăcute. Eșecul nu este absența succesului, ci experiența eșecului pe calea succesului.</a:t>
            </a:r>
            <a:endParaRPr lang="en-US" dirty="0" smtClean="0"/>
          </a:p>
        </p:txBody>
      </p:sp>
      <p:pic>
        <p:nvPicPr>
          <p:cNvPr id="10" name="Picture 9"/>
          <p:cNvPicPr>
            <a:picLocks noChangeAspect="1"/>
          </p:cNvPicPr>
          <p:nvPr/>
        </p:nvPicPr>
        <p:blipFill>
          <a:blip r:embed="rId4" cstate="print"/>
          <a:stretch>
            <a:fillRect/>
          </a:stretch>
        </p:blipFill>
        <p:spPr>
          <a:xfrm rot="-780000">
            <a:off x="599990" y="203913"/>
            <a:ext cx="1969655" cy="1110169"/>
          </a:xfrm>
          <a:prstGeom prst="rect">
            <a:avLst/>
          </a:prstGeom>
        </p:spPr>
      </p:pic>
      <p:pic>
        <p:nvPicPr>
          <p:cNvPr id="12" name="Picture 11"/>
          <p:cNvPicPr>
            <a:picLocks noChangeAspect="1"/>
          </p:cNvPicPr>
          <p:nvPr/>
        </p:nvPicPr>
        <p:blipFill>
          <a:blip r:embed="rId5" cstate="print"/>
          <a:stretch>
            <a:fillRect/>
          </a:stretch>
        </p:blipFill>
        <p:spPr>
          <a:xfrm rot="780000">
            <a:off x="9613114" y="208366"/>
            <a:ext cx="1964661" cy="1107354"/>
          </a:xfrm>
          <a:prstGeom prst="rect">
            <a:avLst/>
          </a:prstGeom>
        </p:spPr>
      </p:pic>
      <p:sp>
        <p:nvSpPr>
          <p:cNvPr id="13" name="Right Arrow 8"/>
          <p:cNvSpPr/>
          <p:nvPr/>
        </p:nvSpPr>
        <p:spPr>
          <a:xfrm>
            <a:off x="416364" y="4310744"/>
            <a:ext cx="2797099" cy="1815736"/>
          </a:xfrm>
          <a:prstGeom prst="rightArrow">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lnSpc>
                <a:spcPct val="115000"/>
              </a:lnSpc>
            </a:pPr>
            <a:endParaRPr lang="ro-RO" b="1"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pPr>
            <a:r>
              <a:rPr lang="ro-RO" b="1" dirty="0" smtClean="0">
                <a:solidFill>
                  <a:schemeClr val="accent6">
                    <a:lumMod val="50000"/>
                  </a:schemeClr>
                </a:solidFill>
                <a:latin typeface="Times New Roman" panose="02020603050405020304" pitchFamily="18" charset="0"/>
                <a:ea typeface="Calibri" panose="020F0502020204030204" pitchFamily="34" charset="0"/>
                <a:cs typeface="Times New Roman" panose="02020603050405020304" pitchFamily="18" charset="0"/>
              </a:rPr>
              <a:t>Experiența eșecului este negativă pentru creier</a:t>
            </a:r>
            <a:endParaRPr lang="en-US" dirty="0" smtClean="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endParaRPr lang="en-US"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066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8" name="Picture 2" descr="creee"/>
          <p:cNvPicPr>
            <a:picLocks noChangeAspect="1" noChangeArrowheads="1"/>
          </p:cNvPicPr>
          <p:nvPr/>
        </p:nvPicPr>
        <p:blipFill>
          <a:blip r:embed="rId2" cstate="print"/>
          <a:srcRect l="7286" r="5821" b="50182"/>
          <a:stretch>
            <a:fillRect/>
          </a:stretch>
        </p:blipFill>
        <p:spPr bwMode="auto">
          <a:xfrm>
            <a:off x="0" y="0"/>
            <a:ext cx="12192000" cy="6858000"/>
          </a:xfrm>
          <a:prstGeom prst="rect">
            <a:avLst/>
          </a:prstGeom>
          <a:noFill/>
          <a:ln w="9525">
            <a:noFill/>
            <a:miter lim="800000"/>
            <a:headEnd/>
            <a:tailEnd/>
          </a:ln>
        </p:spPr>
      </p:pic>
      <p:pic>
        <p:nvPicPr>
          <p:cNvPr id="16" name="Picture 15"/>
          <p:cNvPicPr>
            <a:picLocks noChangeAspect="1"/>
          </p:cNvPicPr>
          <p:nvPr/>
        </p:nvPicPr>
        <p:blipFill>
          <a:blip r:embed="rId3" cstate="print"/>
          <a:stretch>
            <a:fillRect/>
          </a:stretch>
        </p:blipFill>
        <p:spPr>
          <a:xfrm rot="-780000">
            <a:off x="599990" y="203913"/>
            <a:ext cx="1969655" cy="1110169"/>
          </a:xfrm>
          <a:prstGeom prst="rect">
            <a:avLst/>
          </a:prstGeom>
        </p:spPr>
      </p:pic>
      <p:pic>
        <p:nvPicPr>
          <p:cNvPr id="13" name="Picture 12"/>
          <p:cNvPicPr>
            <a:picLocks noChangeAspect="1"/>
          </p:cNvPicPr>
          <p:nvPr/>
        </p:nvPicPr>
        <p:blipFill>
          <a:blip r:embed="rId4" cstate="print"/>
          <a:stretch>
            <a:fillRect/>
          </a:stretch>
        </p:blipFill>
        <p:spPr>
          <a:xfrm rot="780000">
            <a:off x="9699599" y="206786"/>
            <a:ext cx="1964661" cy="1107354"/>
          </a:xfrm>
          <a:prstGeom prst="rect">
            <a:avLst/>
          </a:prstGeom>
        </p:spPr>
      </p:pic>
      <p:sp>
        <p:nvSpPr>
          <p:cNvPr id="2" name="Title 1"/>
          <p:cNvSpPr>
            <a:spLocks noGrp="1"/>
          </p:cNvSpPr>
          <p:nvPr>
            <p:ph type="title"/>
          </p:nvPr>
        </p:nvSpPr>
        <p:spPr>
          <a:xfrm>
            <a:off x="838200" y="75878"/>
            <a:ext cx="10515600" cy="1071789"/>
          </a:xfrm>
        </p:spPr>
        <p:txBody>
          <a:bodyPr>
            <a:normAutofit/>
          </a:bodyPr>
          <a:lstStyle/>
          <a:p>
            <a:pPr algn="ctr"/>
            <a:r>
              <a:rPr lang="ro-RO" altLang="en-US" sz="3200" b="1" dirty="0">
                <a:solidFill>
                  <a:srgbClr val="04617B"/>
                </a:solidFill>
                <a:latin typeface="Algerian" panose="04020705040A02060702" pitchFamily="82" charset="0"/>
              </a:rPr>
              <a:t>NEURO-MITURI </a:t>
            </a:r>
            <a:r>
              <a:rPr lang="ro-RO" altLang="en-US" sz="3200" b="1" dirty="0" smtClean="0">
                <a:solidFill>
                  <a:srgbClr val="04617B"/>
                </a:solidFill>
                <a:latin typeface="Algerian" panose="04020705040A02060702" pitchFamily="82" charset="0"/>
              </a:rPr>
              <a:t>ÎN EDUCAȚIE</a:t>
            </a:r>
            <a:br>
              <a:rPr lang="ro-RO" altLang="en-US" sz="3200" b="1" dirty="0" smtClean="0">
                <a:solidFill>
                  <a:srgbClr val="04617B"/>
                </a:solidFill>
                <a:latin typeface="Algerian" panose="04020705040A02060702" pitchFamily="82" charset="0"/>
              </a:rPr>
            </a:br>
            <a:r>
              <a:rPr lang="ro-RO" altLang="en-US" sz="2000" b="1" dirty="0">
                <a:solidFill>
                  <a:srgbClr val="04617B"/>
                </a:solidFill>
                <a:latin typeface="Constantia" panose="02030602050306030303" pitchFamily="18" charset="0"/>
              </a:rPr>
              <a:t>CREIERUL-MITURI VS REALITATE ÎN NEUROȘTIINȚE</a:t>
            </a:r>
            <a:endParaRPr lang="en-US" dirty="0">
              <a:latin typeface="Algerian" panose="04020705040A02060702" pitchFamily="82" charset="0"/>
            </a:endParaRPr>
          </a:p>
        </p:txBody>
      </p:sp>
      <p:sp>
        <p:nvSpPr>
          <p:cNvPr id="9" name="Right Arrow 8"/>
          <p:cNvSpPr/>
          <p:nvPr/>
        </p:nvSpPr>
        <p:spPr>
          <a:xfrm>
            <a:off x="402242" y="1857313"/>
            <a:ext cx="2438400" cy="1421463"/>
          </a:xfrm>
          <a:prstGeom prst="rightArrow">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spcAft>
                <a:spcPts val="0"/>
              </a:spcAft>
            </a:pPr>
            <a:r>
              <a:rPr lang="ro-RO" b="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Mitul emisferelor cerebrale</a:t>
            </a:r>
            <a:endParaRPr lang="en-US"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ounded Rectangle 13"/>
          <p:cNvSpPr/>
          <p:nvPr/>
        </p:nvSpPr>
        <p:spPr>
          <a:xfrm>
            <a:off x="3503140" y="1815738"/>
            <a:ext cx="8359347" cy="1554480"/>
          </a:xfrm>
          <a:prstGeom prst="roundRect">
            <a:avLst/>
          </a:prstGeom>
          <a:effectLst>
            <a:glow rad="101600">
              <a:schemeClr val="accent5">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r>
              <a:rPr lang="ro-RO" dirty="0" smtClean="0"/>
              <a:t>Dragoș Cârneci, doctor în psihologie și specialist în </a:t>
            </a:r>
            <a:r>
              <a:rPr lang="ro-RO" dirty="0" err="1" smtClean="0"/>
              <a:t>neuroștiință</a:t>
            </a:r>
            <a:r>
              <a:rPr lang="ro-RO" dirty="0" smtClean="0"/>
              <a:t>, explică faptul că dominanta emisferelor e un fapt real, însă din punct de vedere motor. Dreptacii sunt dominați de emisfera stângă, iar stângacii de cea dreaptă. Ambele emisfere se ocupă în egală măsură de emoții, doar că de emoții diferite.</a:t>
            </a:r>
            <a:endParaRPr lang="en-US" dirty="0" smtClean="0"/>
          </a:p>
          <a:p>
            <a:pPr algn="ctr"/>
            <a:endParaRPr lang="en-US" dirty="0"/>
          </a:p>
        </p:txBody>
      </p:sp>
      <p:sp>
        <p:nvSpPr>
          <p:cNvPr id="10" name="Right Arrow 9"/>
          <p:cNvSpPr/>
          <p:nvPr/>
        </p:nvSpPr>
        <p:spPr>
          <a:xfrm>
            <a:off x="376117" y="4102077"/>
            <a:ext cx="2438400" cy="1514952"/>
          </a:xfrm>
          <a:prstGeom prst="rightArrow">
            <a:avLst/>
          </a:prstGeom>
          <a:solidFill>
            <a:schemeClr val="accent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r>
              <a:rPr lang="ro-RO" b="1" dirty="0">
                <a:solidFill>
                  <a:srgbClr val="002060"/>
                </a:solidFill>
                <a:latin typeface="Times New Roman" panose="02020603050405020304" pitchFamily="18" charset="0"/>
                <a:cs typeface="Times New Roman" panose="02020603050405020304" pitchFamily="18" charset="0"/>
              </a:rPr>
              <a:t>Stilurile de învățare: auditiv, vizual, kinestezic</a:t>
            </a:r>
            <a:endParaRPr lang="en-US" dirty="0">
              <a:solidFill>
                <a:srgbClr val="002060"/>
              </a:solidFill>
              <a:latin typeface="Times New Roman" panose="02020603050405020304" pitchFamily="18" charset="0"/>
              <a:cs typeface="Times New Roman" panose="02020603050405020304" pitchFamily="18" charset="0"/>
            </a:endParaRPr>
          </a:p>
        </p:txBody>
      </p:sp>
      <p:sp>
        <p:nvSpPr>
          <p:cNvPr id="12" name="Rounded Rectangle 11"/>
          <p:cNvSpPr/>
          <p:nvPr/>
        </p:nvSpPr>
        <p:spPr>
          <a:xfrm>
            <a:off x="3500846" y="4245430"/>
            <a:ext cx="8360228" cy="1341068"/>
          </a:xfrm>
          <a:prstGeom prst="roundRect">
            <a:avLst/>
          </a:prstGeom>
          <a:effectLst>
            <a:glow rad="101600">
              <a:schemeClr val="accent5">
                <a:satMod val="175000"/>
                <a:alpha val="40000"/>
              </a:schemeClr>
            </a:glow>
          </a:effectLst>
          <a:scene3d>
            <a:camera prst="perspectiveFron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ro-RO" dirty="0" smtClean="0"/>
          </a:p>
          <a:p>
            <a:pPr algn="ctr"/>
            <a:endParaRPr lang="ro-RO" dirty="0" smtClean="0"/>
          </a:p>
          <a:p>
            <a:pPr algn="ctr"/>
            <a:r>
              <a:rPr lang="ro-RO" dirty="0" smtClean="0"/>
              <a:t>Nu există dovezi că predarea conform stilurilor de învățare îmbunătățește învățarea. </a:t>
            </a:r>
          </a:p>
          <a:p>
            <a:pPr algn="ctr"/>
            <a:r>
              <a:rPr lang="ro-RO" dirty="0" smtClean="0"/>
              <a:t>Unele studii arată că copiii învață mai bine când materialul nou li se prezintă într-o manieră care îi scoate din zona lor de confort.</a:t>
            </a:r>
            <a:endParaRPr lang="en-US" dirty="0" smtClean="0"/>
          </a:p>
          <a:p>
            <a:r>
              <a:rPr lang="ro-RO" dirty="0" smtClean="0"/>
              <a:t> </a:t>
            </a:r>
            <a:endParaRPr lang="en-US" dirty="0" smtClean="0"/>
          </a:p>
          <a:p>
            <a:pPr algn="ctr"/>
            <a:endParaRPr lang="en-US" dirty="0"/>
          </a:p>
        </p:txBody>
      </p:sp>
    </p:spTree>
    <p:extLst>
      <p:ext uri="{BB962C8B-B14F-4D97-AF65-F5344CB8AC3E}">
        <p14:creationId xmlns:p14="http://schemas.microsoft.com/office/powerpoint/2010/main" val="1672778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eee"/>
          <p:cNvPicPr>
            <a:picLocks noChangeAspect="1" noChangeArrowheads="1"/>
          </p:cNvPicPr>
          <p:nvPr/>
        </p:nvPicPr>
        <p:blipFill>
          <a:blip r:embed="rId2" cstate="print"/>
          <a:srcRect l="7286" r="5821" b="50182"/>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ctrTitle"/>
          </p:nvPr>
        </p:nvSpPr>
        <p:spPr>
          <a:xfrm>
            <a:off x="914400" y="401782"/>
            <a:ext cx="10363200" cy="1454727"/>
          </a:xfrm>
        </p:spPr>
        <p:txBody>
          <a:bodyPr>
            <a:normAutofit/>
          </a:bodyPr>
          <a:lstStyle/>
          <a:p>
            <a:r>
              <a:rPr lang="ro-RO" sz="3200" b="1" dirty="0" smtClean="0">
                <a:solidFill>
                  <a:schemeClr val="accent5">
                    <a:lumMod val="50000"/>
                  </a:schemeClr>
                </a:solidFill>
                <a:latin typeface="Constantia" pitchFamily="18" charset="0"/>
              </a:rPr>
              <a:t>NEUROȘTIINȚA: cele trei mari mecanisme</a:t>
            </a:r>
            <a:br>
              <a:rPr lang="ro-RO" sz="3200" b="1" dirty="0" smtClean="0">
                <a:solidFill>
                  <a:schemeClr val="accent5">
                    <a:lumMod val="50000"/>
                  </a:schemeClr>
                </a:solidFill>
                <a:latin typeface="Constantia" pitchFamily="18" charset="0"/>
              </a:rPr>
            </a:br>
            <a:r>
              <a:rPr lang="ro-RO" sz="3200" b="1" dirty="0" smtClean="0">
                <a:solidFill>
                  <a:schemeClr val="accent5">
                    <a:lumMod val="50000"/>
                  </a:schemeClr>
                </a:solidFill>
                <a:latin typeface="Constantia" pitchFamily="18" charset="0"/>
              </a:rPr>
              <a:t>                                   de învățare</a:t>
            </a:r>
            <a:endParaRPr lang="en-US" sz="3200" dirty="0"/>
          </a:p>
        </p:txBody>
      </p:sp>
      <p:graphicFrame>
        <p:nvGraphicFramePr>
          <p:cNvPr id="5" name="Diagram 4"/>
          <p:cNvGraphicFramePr/>
          <p:nvPr/>
        </p:nvGraphicFramePr>
        <p:xfrm>
          <a:off x="2812474" y="2535381"/>
          <a:ext cx="6109854" cy="3879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884218" y="1690255"/>
            <a:ext cx="9947564" cy="400110"/>
          </a:xfrm>
          <a:prstGeom prst="rect">
            <a:avLst/>
          </a:prstGeom>
          <a:noFill/>
        </p:spPr>
        <p:txBody>
          <a:bodyPr wrap="square" rtlCol="0">
            <a:spAutoFit/>
          </a:bodyPr>
          <a:lstStyle/>
          <a:p>
            <a:r>
              <a:rPr lang="ro-RO" sz="2000" b="1" dirty="0" err="1" smtClean="0">
                <a:latin typeface="Times New Roman" pitchFamily="18" charset="0"/>
                <a:cs typeface="Times New Roman" pitchFamily="18" charset="0"/>
              </a:rPr>
              <a:t>Neuroștiințele</a:t>
            </a:r>
            <a:r>
              <a:rPr lang="ro-RO" sz="2000" b="1" dirty="0" smtClean="0">
                <a:latin typeface="Times New Roman" pitchFamily="18" charset="0"/>
                <a:cs typeface="Times New Roman" pitchFamily="18" charset="0"/>
              </a:rPr>
              <a:t> au făcut posibilă descoperirea a trei mari mecanisme de învățare la copii.</a:t>
            </a:r>
            <a:endParaRPr lang="en-US" sz="2000" b="1" dirty="0">
              <a:latin typeface="Times New Roman" pitchFamily="18" charset="0"/>
              <a:cs typeface="Times New Roman" pitchFamily="18" charset="0"/>
            </a:endParaRPr>
          </a:p>
        </p:txBody>
      </p:sp>
      <p:sp>
        <p:nvSpPr>
          <p:cNvPr id="7" name="Right Arrow 6"/>
          <p:cNvSpPr/>
          <p:nvPr/>
        </p:nvSpPr>
        <p:spPr>
          <a:xfrm>
            <a:off x="568037" y="1489501"/>
            <a:ext cx="1269353" cy="10111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1202</TotalTime>
  <Words>905</Words>
  <Application>Microsoft Office PowerPoint</Application>
  <PresentationFormat>Custom</PresentationFormat>
  <Paragraphs>99</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Temă Office</vt:lpstr>
      <vt:lpstr>INTRODUCERE ÎN NEUROȘTIINȚE </vt:lpstr>
      <vt:lpstr>CE SUNT NEUROȘTIINȚELE?</vt:lpstr>
      <vt:lpstr>DRUMUL NEUROȘTIINȚELOR</vt:lpstr>
      <vt:lpstr>DRUMUL NEUROȘTIINȚELOR</vt:lpstr>
      <vt:lpstr>DRUMUL NEUROȘTIINȚELOR NEUROȘTIINȚELE MODERNE</vt:lpstr>
      <vt:lpstr>NEURO-MITURI ÎN EDUCAȚIE CREIERUL-MITURI VS REALITATE ÎN NEUROȘTIINȚE</vt:lpstr>
      <vt:lpstr>NEURO-MITURI ÎN EDUCAȚIE CREIERUL-MITURI VS REALITATE ÎN NEUROȘTIINȚE</vt:lpstr>
      <vt:lpstr>NEURO-MITURI ÎN EDUCAȚIE CREIERUL-MITURI VS REALITATE ÎN NEUROȘTIINȚE</vt:lpstr>
      <vt:lpstr>NEUROȘTIINȚA: cele trei mari mecanisme                                    de învățare</vt:lpstr>
      <vt:lpstr>SUGESTII DIN NEUROȘTIINȚE PENTRU  EDUCAȚIA TIMPURIE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INTRODUCERE ÎN NEUROȘTIINȚE</dc:title>
  <dc:creator>PC</dc:creator>
  <cp:lastModifiedBy>PC</cp:lastModifiedBy>
  <cp:revision>473</cp:revision>
  <dcterms:created xsi:type="dcterms:W3CDTF">2021-05-08T14:29:03Z</dcterms:created>
  <dcterms:modified xsi:type="dcterms:W3CDTF">2021-06-08T11:28:35Z</dcterms:modified>
</cp:coreProperties>
</file>